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9" r:id="rId1"/>
  </p:sldMasterIdLst>
  <p:sldIdLst>
    <p:sldId id="256" r:id="rId2"/>
    <p:sldId id="268" r:id="rId3"/>
    <p:sldId id="340" r:id="rId4"/>
    <p:sldId id="304" r:id="rId5"/>
    <p:sldId id="306" r:id="rId6"/>
    <p:sldId id="307" r:id="rId7"/>
    <p:sldId id="308" r:id="rId8"/>
    <p:sldId id="329" r:id="rId9"/>
    <p:sldId id="309" r:id="rId10"/>
    <p:sldId id="310" r:id="rId11"/>
    <p:sldId id="332" r:id="rId12"/>
    <p:sldId id="311" r:id="rId13"/>
    <p:sldId id="312" r:id="rId14"/>
    <p:sldId id="339" r:id="rId15"/>
    <p:sldId id="313" r:id="rId16"/>
    <p:sldId id="338" r:id="rId17"/>
    <p:sldId id="314" r:id="rId18"/>
    <p:sldId id="330" r:id="rId19"/>
    <p:sldId id="331" r:id="rId20"/>
    <p:sldId id="315" r:id="rId21"/>
    <p:sldId id="316" r:id="rId22"/>
    <p:sldId id="317" r:id="rId23"/>
    <p:sldId id="318" r:id="rId24"/>
    <p:sldId id="319" r:id="rId25"/>
    <p:sldId id="335" r:id="rId26"/>
    <p:sldId id="336" r:id="rId27"/>
    <p:sldId id="337" r:id="rId28"/>
    <p:sldId id="320" r:id="rId29"/>
    <p:sldId id="322" r:id="rId30"/>
    <p:sldId id="323" r:id="rId31"/>
    <p:sldId id="324" r:id="rId32"/>
    <p:sldId id="325" r:id="rId33"/>
    <p:sldId id="326" r:id="rId34"/>
    <p:sldId id="333" r:id="rId35"/>
    <p:sldId id="334" r:id="rId36"/>
    <p:sldId id="327" r:id="rId37"/>
    <p:sldId id="328" r:id="rId38"/>
    <p:sldId id="305" r:id="rId39"/>
    <p:sldId id="264" r:id="rId40"/>
  </p:sldIdLst>
  <p:sldSz cx="12192000" cy="6858000"/>
  <p:notesSz cx="6954838" cy="92408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94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4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69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74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4809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12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69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3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4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96884"/>
            <a:ext cx="9905998" cy="76991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58784"/>
            <a:ext cx="9905999" cy="4809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6195991"/>
            <a:ext cx="2743200" cy="365125"/>
          </a:xfrm>
        </p:spPr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6200979"/>
            <a:ext cx="6239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6195990"/>
            <a:ext cx="771089" cy="365125"/>
          </a:xfrm>
        </p:spPr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0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5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5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1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1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E87E9-3DF4-47C3-957A-4E0699E1FCD1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17C16-E422-41ED-B0F4-D72DC49C3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73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32" r:id="rId13"/>
    <p:sldLayoutId id="2147484333" r:id="rId14"/>
    <p:sldLayoutId id="2147484334" r:id="rId15"/>
    <p:sldLayoutId id="2147484335" r:id="rId16"/>
    <p:sldLayoutId id="214748433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github.com/0xd13a/presentation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linic.cyber.harvard.edu/files/2020/10/Security_Researchers_Guide-2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hyperlink" Target="https://www.linkedin.com/in/beryoz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cybersecuritychallenge.c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://www.wechall.net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tftime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flare-on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weKN5wb" TargetMode="External"/><Relationship Id="rId2" Type="http://schemas.openxmlformats.org/officeDocument/2006/relationships/hyperlink" Target="https://recon.cx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reverseengineering.stackexchange.com/" TargetMode="External"/><Relationship Id="rId4" Type="http://schemas.openxmlformats.org/officeDocument/2006/relationships/hyperlink" Target="https://www.reddit.com/r/ReverseEngineerin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eginners.re/" TargetMode="External"/><Relationship Id="rId2" Type="http://schemas.openxmlformats.org/officeDocument/2006/relationships/hyperlink" Target="https://www.amazon.ca/Reversing-Secrets-Engineering-Eldad-Eilam/dp/076457481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a/IDA-Pro-Book-Unofficial-Disassembler/dp/1593272898/" TargetMode="External"/><Relationship Id="rId5" Type="http://schemas.openxmlformats.org/officeDocument/2006/relationships/hyperlink" Target="https://www.amazon.ca/Practical-Reverse-Engineering-Reversing-Obfuscation/dp/1118787315/" TargetMode="External"/><Relationship Id="rId4" Type="http://schemas.openxmlformats.org/officeDocument/2006/relationships/hyperlink" Target="https://www.amazon.ca/Practical-Malware-Analysis-Hands-Dissecting/dp/1593272901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xd13a/presentations" TargetMode="External"/><Relationship Id="rId2" Type="http://schemas.openxmlformats.org/officeDocument/2006/relationships/hyperlink" Target="https://www.linkedin.com/in/beryoz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4731-E949-478A-8A10-DFC4C75BA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1396" y="1122363"/>
            <a:ext cx="8596605" cy="2387600"/>
          </a:xfrm>
        </p:spPr>
        <p:txBody>
          <a:bodyPr/>
          <a:lstStyle/>
          <a:p>
            <a:r>
              <a:rPr lang="en-US" dirty="0"/>
              <a:t>All Software is </a:t>
            </a:r>
            <a:br>
              <a:rPr lang="en-US" dirty="0"/>
            </a:br>
            <a:r>
              <a:rPr lang="en-US" dirty="0"/>
              <a:t>Open Source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7BE54-DAA8-413F-BCE7-C6A311D9E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1397" y="2788921"/>
            <a:ext cx="7682204" cy="3778134"/>
          </a:xfrm>
        </p:spPr>
        <p:txBody>
          <a:bodyPr>
            <a:normAutofit/>
          </a:bodyPr>
          <a:lstStyle/>
          <a:p>
            <a:r>
              <a:rPr lang="en-US" sz="2800" dirty="0"/>
              <a:t>An Introduction to</a:t>
            </a:r>
          </a:p>
          <a:p>
            <a:r>
              <a:rPr lang="en-US" sz="2800" dirty="0"/>
              <a:t>Reverse Engineering</a:t>
            </a:r>
          </a:p>
          <a:p>
            <a:endParaRPr lang="en-US" dirty="0"/>
          </a:p>
          <a:p>
            <a:r>
              <a:rPr lang="en-US" dirty="0"/>
              <a:t>Dmitriy Beryoza</a:t>
            </a:r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sz="2000" cap="none" dirty="0"/>
              <a:t>Slides can be found at </a:t>
            </a:r>
            <a:r>
              <a:rPr lang="en-US" sz="2000" cap="none" dirty="0">
                <a:hlinkClick r:id="rId2"/>
              </a:rPr>
              <a:t>https://github.com/0xd13a/presentations</a:t>
            </a:r>
            <a:r>
              <a:rPr lang="en-US" sz="2000" cap="none" dirty="0"/>
              <a:t> </a:t>
            </a:r>
          </a:p>
          <a:p>
            <a:endParaRPr lang="en-US" dirty="0"/>
          </a:p>
        </p:txBody>
      </p:sp>
      <p:pic>
        <p:nvPicPr>
          <p:cNvPr id="8" name="Picture 7" descr="A picture containing indoor, person, engine, leather&#10;&#10;Description automatically generated">
            <a:extLst>
              <a:ext uri="{FF2B5EF4-FFF2-40B4-BE49-F238E27FC236}">
                <a16:creationId xmlns:a16="http://schemas.microsoft.com/office/drawing/2014/main" id="{B8654849-DDA5-4B65-88D4-D9B0A2AB2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98" y="1081959"/>
            <a:ext cx="4917179" cy="338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4E40F-639A-48F4-A3C6-E93B3A8F6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0127" y="4888219"/>
            <a:ext cx="1713124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6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B2C3-2CA0-47E9-B1FF-DA3C0226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Legality of 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50B00-8DBC-4F01-9AFF-0CDB9503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b="1" i="1" dirty="0">
                <a:solidFill>
                  <a:srgbClr val="FF0000"/>
                </a:solidFill>
              </a:rPr>
              <a:t>Big caveat - I'm not a lawyer, and this is not legal advice</a:t>
            </a:r>
          </a:p>
          <a:p>
            <a:endParaRPr lang="en-US" dirty="0"/>
          </a:p>
          <a:p>
            <a:r>
              <a:rPr lang="en-US" dirty="0"/>
              <a:t>Is RE Legal? - It depends...</a:t>
            </a:r>
          </a:p>
          <a:p>
            <a:endParaRPr lang="en-US" dirty="0"/>
          </a:p>
          <a:p>
            <a:r>
              <a:rPr lang="en-US" dirty="0"/>
              <a:t>Most license agreements contain anti-RE clauses</a:t>
            </a:r>
          </a:p>
          <a:p>
            <a:pPr lvl="1"/>
            <a:r>
              <a:rPr lang="en-US" dirty="0"/>
              <a:t>Vendors want to protect their intellectual property</a:t>
            </a:r>
          </a:p>
          <a:p>
            <a:pPr lvl="1"/>
            <a:r>
              <a:rPr lang="en-US" dirty="0"/>
              <a:t>Vendors want flaws to be harder to find</a:t>
            </a:r>
          </a:p>
          <a:p>
            <a:endParaRPr lang="en-US" dirty="0"/>
          </a:p>
          <a:p>
            <a:r>
              <a:rPr lang="en-US" dirty="0"/>
              <a:t>Existing laws restrict RE</a:t>
            </a:r>
          </a:p>
          <a:p>
            <a:pPr lvl="1"/>
            <a:r>
              <a:rPr lang="en-US" dirty="0"/>
              <a:t>Digital Millennium Copyright Act (DMCA)</a:t>
            </a:r>
          </a:p>
          <a:p>
            <a:pPr lvl="1"/>
            <a:r>
              <a:rPr lang="en-US" dirty="0"/>
              <a:t>Computer Fraud and Abuse Act (CFAA)</a:t>
            </a:r>
          </a:p>
          <a:p>
            <a:pPr lvl="1"/>
            <a:r>
              <a:rPr lang="en-US" dirty="0"/>
              <a:t>Copyright law</a:t>
            </a:r>
          </a:p>
          <a:p>
            <a:pPr lvl="1"/>
            <a:r>
              <a:rPr lang="en-US" dirty="0"/>
              <a:t>EU Directive 2009/24</a:t>
            </a:r>
          </a:p>
          <a:p>
            <a:pPr lvl="1"/>
            <a:r>
              <a:rPr lang="en-US" dirty="0"/>
              <a:t>...and others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D3FF4-58B8-4F05-9018-22D9108ED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34" y="2891691"/>
            <a:ext cx="5662959" cy="537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CBEA86-38AF-411A-9514-FD9959758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23" y="3767527"/>
            <a:ext cx="6446870" cy="671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7444F-02C9-4FAD-BF28-B677AF4597C5}"/>
              </a:ext>
            </a:extLst>
          </p:cNvPr>
          <p:cNvSpPr txBox="1"/>
          <p:nvPr/>
        </p:nvSpPr>
        <p:spPr>
          <a:xfrm>
            <a:off x="9942022" y="4469535"/>
            <a:ext cx="212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Windows 10 Retail License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CAE10-4E08-468E-B49B-FFBB1D10DAB0}"/>
              </a:ext>
            </a:extLst>
          </p:cNvPr>
          <p:cNvSpPr txBox="1"/>
          <p:nvPr/>
        </p:nvSpPr>
        <p:spPr>
          <a:xfrm>
            <a:off x="9551324" y="3429000"/>
            <a:ext cx="251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Apple iOS 14 License Agreement</a:t>
            </a:r>
          </a:p>
        </p:txBody>
      </p:sp>
    </p:spTree>
    <p:extLst>
      <p:ext uri="{BB962C8B-B14F-4D97-AF65-F5344CB8AC3E}">
        <p14:creationId xmlns:p14="http://schemas.microsoft.com/office/powerpoint/2010/main" val="398386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CF5F-C627-4EA6-9B8B-AD3DA0E0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Legality of RE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F506-5CE4-456E-A2B1-B8B48A79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have more protection if you own the device or software you are reversing </a:t>
            </a:r>
          </a:p>
          <a:p>
            <a:r>
              <a:rPr lang="en-US" dirty="0"/>
              <a:t>The Fair Use defense in Copyright Law</a:t>
            </a:r>
          </a:p>
          <a:p>
            <a:pPr lvl="1"/>
            <a:r>
              <a:rPr lang="en-US" dirty="0"/>
              <a:t>Using copyrighted works for good-faith security research is likely fair use</a:t>
            </a:r>
          </a:p>
          <a:p>
            <a:r>
              <a:rPr lang="en-US" dirty="0"/>
              <a:t>Under DMCA legal owner of the program may RE it and circumvent its protection to achieve "interoperability"</a:t>
            </a:r>
          </a:p>
          <a:p>
            <a:r>
              <a:rPr lang="en-US" dirty="0"/>
              <a:t>Intent and what you do with information discovered through RE is key</a:t>
            </a:r>
          </a:p>
          <a:p>
            <a:endParaRPr lang="en-US" dirty="0"/>
          </a:p>
          <a:p>
            <a:r>
              <a:rPr lang="en-US" dirty="0"/>
              <a:t>For deeper analysis see this guide by Harvard Law School &amp; EFF: </a:t>
            </a:r>
            <a:r>
              <a:rPr lang="en-US" sz="1800" dirty="0">
                <a:hlinkClick r:id="rId2"/>
              </a:rPr>
              <a:t>https://clinic.cyber.harvard.edu/files/2020/10/Security_Researchers_Guide-2.pdf</a:t>
            </a:r>
            <a:r>
              <a:rPr lang="en-US" sz="18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9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AD6F-9988-4F3D-B057-B0D286B4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Legality of RE: 3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295F-7E66-401D-9996-5DA85B29D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Safe to do</a:t>
            </a:r>
          </a:p>
          <a:p>
            <a:pPr lvl="1"/>
            <a:r>
              <a:rPr lang="en-US" dirty="0"/>
              <a:t>RE of non-commercial code or anything you yourself produce</a:t>
            </a:r>
          </a:p>
          <a:p>
            <a:pPr lvl="1"/>
            <a:r>
              <a:rPr lang="en-US" dirty="0"/>
              <a:t>RE of commercial products done in private, without publishing or taking advantage of results</a:t>
            </a:r>
          </a:p>
          <a:p>
            <a:pPr lvl="1"/>
            <a:r>
              <a:rPr lang="en-US" dirty="0"/>
              <a:t>Malware analysis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Tread carefully</a:t>
            </a:r>
          </a:p>
          <a:p>
            <a:pPr lvl="1"/>
            <a:r>
              <a:rPr lang="en-US" dirty="0"/>
              <a:t>RE of commercial products for security research (bounty programs offer some protection)</a:t>
            </a:r>
          </a:p>
          <a:p>
            <a:pPr lvl="1"/>
            <a:r>
              <a:rPr lang="en-US" dirty="0"/>
              <a:t>Publishing of limited reversed code/data as part of responsible vulnerability disclosure</a:t>
            </a:r>
          </a:p>
          <a:p>
            <a:pPr lvl="1"/>
            <a:r>
              <a:rPr lang="en-US" dirty="0"/>
              <a:t>Publishing of tools based on RE discoveries</a:t>
            </a:r>
          </a:p>
          <a:p>
            <a:pPr lvl="1"/>
            <a:endParaRPr lang="en-US" sz="600" dirty="0"/>
          </a:p>
          <a:p>
            <a:pPr lvl="1"/>
            <a:r>
              <a:rPr lang="en-US" dirty="0"/>
              <a:t>Famous RE legal cases</a:t>
            </a:r>
          </a:p>
          <a:p>
            <a:pPr lvl="2"/>
            <a:r>
              <a:rPr lang="en-US" dirty="0"/>
              <a:t>Jon Lech Johansen arrested in 2000 for circumventing DVD copy protection; acquitted</a:t>
            </a:r>
          </a:p>
          <a:p>
            <a:pPr lvl="2"/>
            <a:r>
              <a:rPr lang="en-US" dirty="0"/>
              <a:t>Dmitry </a:t>
            </a:r>
            <a:r>
              <a:rPr lang="en-US" dirty="0" err="1"/>
              <a:t>Sklyarov</a:t>
            </a:r>
            <a:r>
              <a:rPr lang="en-US" dirty="0"/>
              <a:t> arrested after DEF CON in 2001 for circumventing Adobe protections; charges eventually dropped</a:t>
            </a:r>
          </a:p>
          <a:p>
            <a:pPr lvl="1"/>
            <a:r>
              <a:rPr lang="en-US" dirty="0"/>
              <a:t>Even if what you are doing is not breaking the law, legal harassment is possible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Lawyer-up!</a:t>
            </a:r>
          </a:p>
          <a:p>
            <a:pPr lvl="1"/>
            <a:r>
              <a:rPr lang="en-US" dirty="0"/>
              <a:t>Large-scale disclosure of discovered proprietary information, or (even worse) profiting from it</a:t>
            </a:r>
          </a:p>
          <a:p>
            <a:pPr lvl="1"/>
            <a:r>
              <a:rPr lang="en-US" dirty="0"/>
              <a:t>Building compatible or competing products</a:t>
            </a:r>
          </a:p>
        </p:txBody>
      </p:sp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708CEB91-4330-4C4B-A189-75D9A3C1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05" y="1992775"/>
            <a:ext cx="2814361" cy="21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64D7-70AB-41D8-BDE4-2AEBD2F5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F01D2-0BB0-4035-AFA3-A33E110B1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Data/communications analysis </a:t>
            </a:r>
          </a:p>
          <a:p>
            <a:pPr lvl="1"/>
            <a:r>
              <a:rPr lang="en-US" dirty="0"/>
              <a:t>Analysis of proprietary data formats (graphics, storage, databases)</a:t>
            </a:r>
          </a:p>
          <a:p>
            <a:pPr lvl="1"/>
            <a:r>
              <a:rPr lang="en-US" dirty="0"/>
              <a:t>Analysis of proprietary network protocols</a:t>
            </a:r>
          </a:p>
          <a:p>
            <a:pPr lvl="1"/>
            <a:r>
              <a:rPr lang="en-US" dirty="0"/>
              <a:t>Requires careful experimentation and use binary editors and capture tools</a:t>
            </a:r>
          </a:p>
          <a:p>
            <a:pPr lvl="1"/>
            <a:endParaRPr lang="en-US" dirty="0"/>
          </a:p>
          <a:p>
            <a:r>
              <a:rPr lang="en-US" dirty="0"/>
              <a:t>Disassembly</a:t>
            </a:r>
          </a:p>
          <a:p>
            <a:pPr lvl="1"/>
            <a:r>
              <a:rPr lang="en-US" dirty="0"/>
              <a:t>Conversion of compiled binary to human-readable </a:t>
            </a:r>
            <a:r>
              <a:rPr lang="en-US" i="1" dirty="0"/>
              <a:t>machine</a:t>
            </a:r>
            <a:r>
              <a:rPr lang="en-US" dirty="0"/>
              <a:t> instructions</a:t>
            </a:r>
          </a:p>
          <a:p>
            <a:pPr lvl="1"/>
            <a:r>
              <a:rPr lang="en-US" dirty="0"/>
              <a:t>Native code (x86, ARM, MIPS, ...) and p-code (JVM, </a:t>
            </a:r>
            <a:r>
              <a:rPr lang="en-US" dirty="0" err="1"/>
              <a:t>.Net</a:t>
            </a:r>
            <a:r>
              <a:rPr lang="en-US" dirty="0"/>
              <a:t>, Python, ...)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Decompilation</a:t>
            </a:r>
            <a:endParaRPr lang="en-US" dirty="0"/>
          </a:p>
          <a:p>
            <a:pPr lvl="1"/>
            <a:r>
              <a:rPr lang="en-US" dirty="0"/>
              <a:t>Attempt to recover original code from compiled binary</a:t>
            </a:r>
          </a:p>
          <a:p>
            <a:pPr lvl="1"/>
            <a:r>
              <a:rPr lang="en-US" dirty="0"/>
              <a:t>For native code results are spotty due to code optimizations; a C-like pseudocode is usually recovered</a:t>
            </a:r>
          </a:p>
          <a:p>
            <a:pPr lvl="1"/>
            <a:r>
              <a:rPr lang="en-US" dirty="0"/>
              <a:t>P-code is higher level and results are much better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CB4C-24D0-4AA8-A3B1-7937EE79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Dynamic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01AF-32B9-4211-90E3-F9ADBFE6A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involves analysis without execution</a:t>
            </a:r>
          </a:p>
          <a:p>
            <a:pPr lvl="1"/>
            <a:r>
              <a:rPr lang="en-US" dirty="0"/>
              <a:t>Helps where neither hardware nor emulators are available</a:t>
            </a:r>
          </a:p>
          <a:p>
            <a:pPr lvl="1"/>
            <a:r>
              <a:rPr lang="en-US" dirty="0"/>
              <a:t>Helps when debugging is not possible or anti-debugging measures are employed</a:t>
            </a:r>
          </a:p>
          <a:p>
            <a:r>
              <a:rPr lang="en-US" dirty="0"/>
              <a:t>Dynamic is analysis though execution and debugging</a:t>
            </a:r>
          </a:p>
          <a:p>
            <a:pPr lvl="1"/>
            <a:r>
              <a:rPr lang="en-US" dirty="0"/>
              <a:t>Helps in cases of obfuscated/compressed/encrypted code and data</a:t>
            </a:r>
          </a:p>
          <a:p>
            <a:pPr lvl="1"/>
            <a:r>
              <a:rPr lang="en-US" dirty="0"/>
              <a:t>Helps confirm insight gleaned from static analysis </a:t>
            </a:r>
          </a:p>
          <a:p>
            <a:r>
              <a:rPr lang="en-US" dirty="0"/>
              <a:t>Disassemblers and decompilers are often integrated with debuggers</a:t>
            </a:r>
          </a:p>
          <a:p>
            <a:r>
              <a:rPr lang="en-US" dirty="0"/>
              <a:t>A combination approach often works best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1767-9FBB-468A-A1EF-B14CB785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Disassembly Example: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188D-4C9A-4809-B60C-ACA5003C2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5" y="1277812"/>
            <a:ext cx="4954586" cy="4761045"/>
          </a:xfrm>
        </p:spPr>
        <p:txBody>
          <a:bodyPr/>
          <a:lstStyle/>
          <a:p>
            <a:r>
              <a:rPr lang="en-US" dirty="0"/>
              <a:t>Consider a simple C example</a:t>
            </a:r>
          </a:p>
          <a:p>
            <a:r>
              <a:rPr lang="en-US" dirty="0"/>
              <a:t>Compiled representation looks intimidating…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4AFBF-7A98-421F-BCE4-ED7D39A8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051054"/>
            <a:ext cx="4829175" cy="3171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191651-F9D5-48D6-A018-B5FF16EAC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13" y="1277812"/>
            <a:ext cx="58007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65FE-C39C-49F2-9737-06C189AB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Disassembly Example: C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890B7-4A23-4109-B638-49F6E0D2F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277813"/>
            <a:ext cx="10305211" cy="4579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But if we open the executable in a disassembler things look much clearer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244F8-C78A-43A2-8CC9-FCED9249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8" y="3339330"/>
            <a:ext cx="4843484" cy="3181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CA7F2-3A13-4BD0-A6E4-0A8A6091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122" y="2072421"/>
            <a:ext cx="6581775" cy="4495800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2AD3F2C-D721-4AC1-A404-AA983F8E146F}"/>
              </a:ext>
            </a:extLst>
          </p:cNvPr>
          <p:cNvCxnSpPr/>
          <p:nvPr/>
        </p:nvCxnSpPr>
        <p:spPr>
          <a:xfrm flipV="1">
            <a:off x="2468880" y="3429000"/>
            <a:ext cx="3625533" cy="1675015"/>
          </a:xfrm>
          <a:prstGeom prst="bentConnector3">
            <a:avLst>
              <a:gd name="adj1" fmla="val 8141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32A1DA6-7FCD-4182-82AB-884229BF232C}"/>
              </a:ext>
            </a:extLst>
          </p:cNvPr>
          <p:cNvCxnSpPr>
            <a:cxnSpLocks/>
          </p:cNvCxnSpPr>
          <p:nvPr/>
        </p:nvCxnSpPr>
        <p:spPr>
          <a:xfrm flipV="1">
            <a:off x="1778924" y="5960225"/>
            <a:ext cx="4322618" cy="179587"/>
          </a:xfrm>
          <a:prstGeom prst="bentConnector3">
            <a:avLst>
              <a:gd name="adj1" fmla="val 838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D954AE3-6A0A-417F-869A-A6AD78E8088E}"/>
              </a:ext>
            </a:extLst>
          </p:cNvPr>
          <p:cNvCxnSpPr/>
          <p:nvPr/>
        </p:nvCxnSpPr>
        <p:spPr>
          <a:xfrm flipV="1">
            <a:off x="2535382" y="5436524"/>
            <a:ext cx="3559031" cy="224443"/>
          </a:xfrm>
          <a:prstGeom prst="bentConnector3">
            <a:avLst>
              <a:gd name="adj1" fmla="val 922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E13A606-2C20-4F35-BAB4-5645BEBDACAB}"/>
              </a:ext>
            </a:extLst>
          </p:cNvPr>
          <p:cNvCxnSpPr/>
          <p:nvPr/>
        </p:nvCxnSpPr>
        <p:spPr>
          <a:xfrm flipV="1">
            <a:off x="4281646" y="4380807"/>
            <a:ext cx="1812767" cy="1059873"/>
          </a:xfrm>
          <a:prstGeom prst="bentConnector3">
            <a:avLst>
              <a:gd name="adj1" fmla="val 7659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C836A17-4C32-47D8-8A88-3343113C63C7}"/>
              </a:ext>
            </a:extLst>
          </p:cNvPr>
          <p:cNvCxnSpPr>
            <a:cxnSpLocks/>
          </p:cNvCxnSpPr>
          <p:nvPr/>
        </p:nvCxnSpPr>
        <p:spPr>
          <a:xfrm flipV="1">
            <a:off x="4729942" y="3250278"/>
            <a:ext cx="1364472" cy="1304058"/>
          </a:xfrm>
          <a:prstGeom prst="bentConnector3">
            <a:avLst>
              <a:gd name="adj1" fmla="val 329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EFD4E1-A9D6-445A-B6F5-F4F53B83AFAD}"/>
              </a:ext>
            </a:extLst>
          </p:cNvPr>
          <p:cNvCxnSpPr>
            <a:cxnSpLocks/>
          </p:cNvCxnSpPr>
          <p:nvPr/>
        </p:nvCxnSpPr>
        <p:spPr>
          <a:xfrm>
            <a:off x="6086272" y="3714685"/>
            <a:ext cx="15270" cy="13893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A80D020-BFBC-44C5-AAFC-26679A40BC0A}"/>
              </a:ext>
            </a:extLst>
          </p:cNvPr>
          <p:cNvSpPr txBox="1">
            <a:spLocks/>
          </p:cNvSpPr>
          <p:nvPr/>
        </p:nvSpPr>
        <p:spPr>
          <a:xfrm>
            <a:off x="1141414" y="1852134"/>
            <a:ext cx="4261860" cy="1398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Even though you may not know assembly language you can get a rough idea of how C gets translated into it </a:t>
            </a:r>
          </a:p>
        </p:txBody>
      </p:sp>
    </p:spTree>
    <p:extLst>
      <p:ext uri="{BB962C8B-B14F-4D97-AF65-F5344CB8AC3E}">
        <p14:creationId xmlns:p14="http://schemas.microsoft.com/office/powerpoint/2010/main" val="24088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E1A1-A1B0-4990-9994-196FFCB4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Decompilation</a:t>
            </a:r>
            <a:r>
              <a:rPr lang="en-US" dirty="0"/>
              <a:t> Example: 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73B6A-48CD-4784-A6ED-7612B5C7A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069" y="2867032"/>
            <a:ext cx="4829175" cy="317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B2E4C-715A-449D-8447-85D00146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602" y="3262352"/>
            <a:ext cx="6549956" cy="231783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CC2161-7C91-4875-8EAF-EAA1830EF9E6}"/>
              </a:ext>
            </a:extLst>
          </p:cNvPr>
          <p:cNvSpPr txBox="1">
            <a:spLocks/>
          </p:cNvSpPr>
          <p:nvPr/>
        </p:nvSpPr>
        <p:spPr>
          <a:xfrm>
            <a:off x="1141414" y="1277812"/>
            <a:ext cx="9905999" cy="4761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 a </a:t>
            </a:r>
            <a:r>
              <a:rPr lang="en-US" dirty="0" err="1"/>
              <a:t>decompiler</a:t>
            </a:r>
            <a:r>
              <a:rPr lang="en-US" dirty="0"/>
              <a:t> we can get an even better picture of the code</a:t>
            </a:r>
          </a:p>
          <a:p>
            <a:r>
              <a:rPr lang="en-US" dirty="0"/>
              <a:t>Quality of </a:t>
            </a:r>
            <a:r>
              <a:rPr lang="en-US" dirty="0" err="1"/>
              <a:t>decompilation</a:t>
            </a:r>
            <a:r>
              <a:rPr lang="en-US" dirty="0"/>
              <a:t> varies and depends on complexity of an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82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A2CE-721A-4C41-9545-DBF1CA58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Decompilation</a:t>
            </a:r>
            <a:r>
              <a:rPr lang="en-US" dirty="0"/>
              <a:t> Example: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7C66E-04AD-4BB0-83F4-3F9C7A786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5" y="4150014"/>
            <a:ext cx="4120542" cy="2403056"/>
          </a:xfrm>
        </p:spPr>
        <p:txBody>
          <a:bodyPr/>
          <a:lstStyle/>
          <a:p>
            <a:r>
              <a:rPr lang="en-US" dirty="0"/>
              <a:t>Quality of </a:t>
            </a:r>
            <a:r>
              <a:rPr lang="en-US" dirty="0" err="1"/>
              <a:t>decompilation</a:t>
            </a:r>
            <a:r>
              <a:rPr lang="en-US" dirty="0"/>
              <a:t> of p-code language is much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2DA26-1FE6-4A4B-9C97-31E00BD8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02" y="4150014"/>
            <a:ext cx="6577410" cy="2600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E6CB9-0D95-4665-B131-28A2213C6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20" y="1222808"/>
            <a:ext cx="7303188" cy="27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1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6096-56DD-4BF2-A49B-805C3DE9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Decompilation</a:t>
            </a:r>
            <a:r>
              <a:rPr lang="en-US" dirty="0"/>
              <a:t> Example: C#/</a:t>
            </a:r>
            <a:r>
              <a:rPr lang="en-US" dirty="0" err="1"/>
              <a:t>.Net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FE4DB-3591-4CD2-B7B1-329434366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5D229-750A-4561-9177-BB70FED48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409" y="1768697"/>
            <a:ext cx="5173580" cy="4761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AC2E9-4170-4AEC-A2FC-079CBDA9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38" y="2073533"/>
            <a:ext cx="6431804" cy="41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7209-D349-4B1E-8618-DF3AD9D7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7" y="399012"/>
            <a:ext cx="9905999" cy="756459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C0B29-E23C-4DCB-8382-10AF4D47A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7" y="1246909"/>
            <a:ext cx="9905999" cy="521207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751"/>
              </a:spcBef>
              <a:buNone/>
            </a:pPr>
            <a:r>
              <a:rPr lang="en-US" altLang="en-US" sz="2600" i="1" dirty="0">
                <a:solidFill>
                  <a:srgbClr val="00FFFF"/>
                </a:solidFill>
                <a:cs typeface="Arial" panose="020B0604020202020204" pitchFamily="34" charset="0"/>
              </a:rPr>
              <a:t>Dmitriy Beryoza </a:t>
            </a:r>
          </a:p>
          <a:p>
            <a:pPr marL="0" indent="0">
              <a:lnSpc>
                <a:spcPct val="70000"/>
              </a:lnSpc>
              <a:spcBef>
                <a:spcPts val="751"/>
              </a:spcBef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751"/>
              </a:spcBef>
              <a:buNone/>
            </a:pPr>
            <a:r>
              <a:rPr lang="en-US" dirty="0">
                <a:solidFill>
                  <a:srgbClr val="00FFFF"/>
                </a:solidFill>
                <a:cs typeface="Arial" panose="020B0604020202020204" pitchFamily="34" charset="0"/>
              </a:rPr>
              <a:t>@0xd13a</a:t>
            </a:r>
            <a:r>
              <a:rPr lang="en-US" dirty="0">
                <a:cs typeface="Arial" panose="020B0604020202020204" pitchFamily="34" charset="0"/>
              </a:rPr>
              <a:t> on Discord/Twitter</a:t>
            </a:r>
          </a:p>
          <a:p>
            <a:pPr marL="0" indent="0">
              <a:lnSpc>
                <a:spcPct val="70000"/>
              </a:lnSpc>
              <a:spcBef>
                <a:spcPts val="751"/>
              </a:spcBef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 marL="0" indent="0">
              <a:lnSpc>
                <a:spcPct val="70000"/>
              </a:lnSpc>
              <a:spcBef>
                <a:spcPts val="751"/>
              </a:spcBef>
              <a:buNone/>
            </a:pPr>
            <a:r>
              <a:rPr lang="en-US" dirty="0">
                <a:cs typeface="Arial" panose="020B0604020202020204" pitchFamily="34" charset="0"/>
                <a:hlinkClick r:id="rId2"/>
              </a:rPr>
              <a:t>https://www.linkedin.com/in/beryozad</a:t>
            </a:r>
            <a:endParaRPr lang="en-US" dirty="0">
              <a:cs typeface="Arial" panose="020B0604020202020204" pitchFamily="34" charset="0"/>
            </a:endParaRPr>
          </a:p>
          <a:p>
            <a:pPr marL="0" indent="0">
              <a:spcBef>
                <a:spcPts val="751"/>
              </a:spcBef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>
              <a:spcBef>
                <a:spcPts val="751"/>
              </a:spcBef>
            </a:pPr>
            <a:r>
              <a:rPr lang="en-US" altLang="en-US" dirty="0">
                <a:cs typeface="Arial" panose="020B0604020202020204" pitchFamily="34" charset="0"/>
              </a:rPr>
              <a:t>Senior Security Researcher at </a:t>
            </a:r>
            <a:r>
              <a:rPr lang="en-US" altLang="en-US" i="1" dirty="0">
                <a:cs typeface="Arial" panose="020B0604020202020204" pitchFamily="34" charset="0"/>
              </a:rPr>
              <a:t>Vectra AI </a:t>
            </a:r>
          </a:p>
          <a:p>
            <a:pPr>
              <a:spcBef>
                <a:spcPts val="751"/>
              </a:spcBef>
            </a:pPr>
            <a:r>
              <a:rPr lang="en-US" altLang="en-US" dirty="0">
                <a:cs typeface="Arial" panose="020B0604020202020204" pitchFamily="34" charset="0"/>
              </a:rPr>
              <a:t>Prior to that - </a:t>
            </a:r>
            <a:r>
              <a:rPr lang="en-US" altLang="en-US" dirty="0" err="1">
                <a:cs typeface="Arial" panose="020B0604020202020204" pitchFamily="34" charset="0"/>
              </a:rPr>
              <a:t>Pentester</a:t>
            </a:r>
            <a:r>
              <a:rPr lang="en-US" altLang="en-US" dirty="0">
                <a:cs typeface="Arial" panose="020B0604020202020204" pitchFamily="34" charset="0"/>
              </a:rPr>
              <a:t>/Secure Software Development Advocate with X-Force Ethical Hacking Team at </a:t>
            </a:r>
            <a:r>
              <a:rPr lang="en-US" altLang="en-US" i="1" dirty="0">
                <a:cs typeface="Arial" panose="020B0604020202020204" pitchFamily="34" charset="0"/>
              </a:rPr>
              <a:t>IBM Security</a:t>
            </a:r>
          </a:p>
          <a:p>
            <a:pPr>
              <a:spcBef>
                <a:spcPts val="751"/>
              </a:spcBef>
            </a:pPr>
            <a:r>
              <a:rPr lang="en-US" altLang="en-US" dirty="0">
                <a:cs typeface="Arial" panose="020B0604020202020204" pitchFamily="34" charset="0"/>
              </a:rPr>
              <a:t>25+ years in software design and development</a:t>
            </a:r>
          </a:p>
          <a:p>
            <a:pPr>
              <a:spcBef>
                <a:spcPts val="751"/>
              </a:spcBef>
            </a:pPr>
            <a:r>
              <a:rPr lang="en-US" altLang="en-US" dirty="0">
                <a:cs typeface="Arial" panose="020B0604020202020204" pitchFamily="34" charset="0"/>
              </a:rPr>
              <a:t>Ph.D. in Computer Science, CEH, OSCP, CISSP, CCSP</a:t>
            </a:r>
          </a:p>
          <a:p>
            <a:pPr>
              <a:spcBef>
                <a:spcPts val="751"/>
              </a:spcBef>
            </a:pPr>
            <a:r>
              <a:rPr lang="en-US" altLang="en-US" i="1" dirty="0">
                <a:cs typeface="Arial" panose="020B0604020202020204" pitchFamily="34" charset="0"/>
              </a:rPr>
              <a:t>Interests</a:t>
            </a:r>
            <a:r>
              <a:rPr lang="en-US" altLang="en-US" dirty="0">
                <a:cs typeface="Arial" panose="020B0604020202020204" pitchFamily="34" charset="0"/>
              </a:rPr>
              <a:t>: </a:t>
            </a:r>
            <a:r>
              <a:rPr lang="en-US" dirty="0">
                <a:cs typeface="Arial" panose="020B0604020202020204" pitchFamily="34" charset="0"/>
              </a:rPr>
              <a:t>reverse engineering, secure software development, CTFs</a:t>
            </a:r>
          </a:p>
        </p:txBody>
      </p:sp>
      <p:pic>
        <p:nvPicPr>
          <p:cNvPr id="4" name="Picture 3" descr="A person in a red shirt and smiling at the camera&#10;&#10;Description automatically generated">
            <a:extLst>
              <a:ext uri="{FF2B5EF4-FFF2-40B4-BE49-F238E27FC236}">
                <a16:creationId xmlns:a16="http://schemas.microsoft.com/office/drawing/2014/main" id="{4B18DF3E-E3D2-4BDA-9613-08A46C36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007" y="681041"/>
            <a:ext cx="1483183" cy="1483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66CF9-5894-4743-8BC5-6ECCF58F9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499" y="2700724"/>
            <a:ext cx="2474192" cy="7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93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B22B-5B54-4686-B0E1-F3CD194E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Tools: IDA Pro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B2747A-DE8D-4DA0-AE1E-597718CD4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69" y="2398778"/>
            <a:ext cx="5037101" cy="354171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8F57E7-4CA7-41E8-814A-143F5BB3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574" y="359629"/>
            <a:ext cx="1527612" cy="187357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EB61FE-48BB-4585-83D4-E47764C0CFCF}"/>
              </a:ext>
            </a:extLst>
          </p:cNvPr>
          <p:cNvSpPr txBox="1">
            <a:spLocks/>
          </p:cNvSpPr>
          <p:nvPr/>
        </p:nvSpPr>
        <p:spPr>
          <a:xfrm>
            <a:off x="1065215" y="1296414"/>
            <a:ext cx="4883054" cy="4761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ultimate RE tool</a:t>
            </a:r>
          </a:p>
          <a:p>
            <a:r>
              <a:rPr lang="en-US" dirty="0"/>
              <a:t>Tons of support for many processors and environments</a:t>
            </a:r>
          </a:p>
          <a:p>
            <a:r>
              <a:rPr lang="en-US" dirty="0"/>
              <a:t>Disassembler + Debugger</a:t>
            </a:r>
          </a:p>
          <a:p>
            <a:r>
              <a:rPr lang="en-US" dirty="0"/>
              <a:t>+</a:t>
            </a:r>
            <a:r>
              <a:rPr lang="en-US" dirty="0" err="1"/>
              <a:t>Decompiler</a:t>
            </a:r>
            <a:r>
              <a:rPr lang="en-US" dirty="0"/>
              <a:t> add-on (Hex-Rays)</a:t>
            </a:r>
          </a:p>
          <a:p>
            <a:r>
              <a:rPr lang="en-US" dirty="0"/>
              <a:t>Plugins, scripting, …</a:t>
            </a:r>
          </a:p>
          <a:p>
            <a:r>
              <a:rPr lang="en-US" dirty="0"/>
              <a:t>Expensive - US$2K-4K</a:t>
            </a:r>
          </a:p>
          <a:p>
            <a:r>
              <a:rPr lang="en-US" dirty="0"/>
              <a:t>…but there is a Free and a Home (US$365) version</a:t>
            </a:r>
          </a:p>
        </p:txBody>
      </p:sp>
    </p:spTree>
    <p:extLst>
      <p:ext uri="{BB962C8B-B14F-4D97-AF65-F5344CB8AC3E}">
        <p14:creationId xmlns:p14="http://schemas.microsoft.com/office/powerpoint/2010/main" val="97555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E9FE-6412-4685-ADB8-0C349486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Tools: </a:t>
            </a:r>
            <a:r>
              <a:rPr lang="en-US" dirty="0" err="1"/>
              <a:t>Ghidra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6A6A2-7C36-45C0-8E4E-2C7C69F20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277812"/>
            <a:ext cx="3502449" cy="4761045"/>
          </a:xfrm>
        </p:spPr>
        <p:txBody>
          <a:bodyPr>
            <a:normAutofit/>
          </a:bodyPr>
          <a:lstStyle/>
          <a:p>
            <a:r>
              <a:rPr lang="en-US" dirty="0"/>
              <a:t>Open-sourced by NSA (!)</a:t>
            </a:r>
          </a:p>
          <a:p>
            <a:r>
              <a:rPr lang="en-US" dirty="0"/>
              <a:t>Many supported architectures</a:t>
            </a:r>
          </a:p>
          <a:p>
            <a:r>
              <a:rPr lang="en-US" dirty="0"/>
              <a:t>Disassembler + </a:t>
            </a:r>
            <a:r>
              <a:rPr lang="en-US" dirty="0" err="1"/>
              <a:t>Decompiler</a:t>
            </a:r>
            <a:endParaRPr lang="en-US" dirty="0"/>
          </a:p>
          <a:p>
            <a:r>
              <a:rPr lang="en-US" dirty="0"/>
              <a:t>Now has a Debugger too</a:t>
            </a:r>
          </a:p>
          <a:p>
            <a:r>
              <a:rPr lang="en-US" dirty="0"/>
              <a:t>Plugins, scripting, …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67115C-106C-49D7-A38B-7C5E5AFC7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64" y="2545779"/>
            <a:ext cx="7311921" cy="395571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6B7F903-3B48-4FC3-A0F7-6AEBE868A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48" y="456764"/>
            <a:ext cx="2723241" cy="184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5175-C2D5-4E18-BD6A-86DFBEB5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1543-613A-44AE-82BB-95E7A6AE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277812"/>
            <a:ext cx="2674805" cy="47610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Complete frameworks</a:t>
            </a:r>
          </a:p>
          <a:p>
            <a:pPr lvl="1"/>
            <a:r>
              <a:rPr lang="en-US" dirty="0"/>
              <a:t>Radare2 (+ Cutter GUI)</a:t>
            </a:r>
          </a:p>
          <a:p>
            <a:pPr lvl="1"/>
            <a:r>
              <a:rPr lang="en-US" dirty="0"/>
              <a:t>Binary Ninja</a:t>
            </a:r>
          </a:p>
          <a:p>
            <a:r>
              <a:rPr lang="en-US" dirty="0"/>
              <a:t>Decompilers</a:t>
            </a:r>
          </a:p>
          <a:p>
            <a:pPr lvl="1"/>
            <a:r>
              <a:rPr lang="en-US" dirty="0" err="1"/>
              <a:t>retdec</a:t>
            </a:r>
            <a:endParaRPr lang="en-US" dirty="0"/>
          </a:p>
          <a:p>
            <a:pPr lvl="1"/>
            <a:r>
              <a:rPr lang="en-US" dirty="0"/>
              <a:t>Snowman</a:t>
            </a:r>
          </a:p>
          <a:p>
            <a:r>
              <a:rPr lang="en-US" dirty="0"/>
              <a:t>Debuggers</a:t>
            </a:r>
          </a:p>
          <a:p>
            <a:pPr lvl="1"/>
            <a:r>
              <a:rPr lang="en-US" dirty="0" err="1"/>
              <a:t>OllyDbg</a:t>
            </a:r>
            <a:endParaRPr lang="en-US" dirty="0"/>
          </a:p>
          <a:p>
            <a:pPr lvl="1"/>
            <a:r>
              <a:rPr lang="en-US" dirty="0"/>
              <a:t>EDB</a:t>
            </a:r>
          </a:p>
          <a:p>
            <a:pPr lvl="1"/>
            <a:r>
              <a:rPr lang="en-US" dirty="0"/>
              <a:t>x64dbg	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8025031-A466-469B-9B66-2657A0DB9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49" y="580242"/>
            <a:ext cx="3735673" cy="201376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C4BD8-D2CC-4478-B88E-9D2BD5C7C9B9}"/>
              </a:ext>
            </a:extLst>
          </p:cNvPr>
          <p:cNvSpPr txBox="1">
            <a:spLocks/>
          </p:cNvSpPr>
          <p:nvPr/>
        </p:nvSpPr>
        <p:spPr>
          <a:xfrm>
            <a:off x="9134670" y="1241241"/>
            <a:ext cx="2519265" cy="4761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.Net</a:t>
            </a:r>
            <a:endParaRPr lang="en-US" dirty="0"/>
          </a:p>
          <a:p>
            <a:pPr lvl="1"/>
            <a:r>
              <a:rPr lang="en-US" dirty="0" err="1"/>
              <a:t>dnSpy</a:t>
            </a:r>
            <a:endParaRPr lang="en-US" dirty="0"/>
          </a:p>
          <a:p>
            <a:pPr lvl="1"/>
            <a:r>
              <a:rPr lang="en-US" dirty="0" err="1"/>
              <a:t>ILSpy</a:t>
            </a:r>
            <a:endParaRPr lang="en-US" dirty="0"/>
          </a:p>
          <a:p>
            <a:r>
              <a:rPr lang="en-US" dirty="0"/>
              <a:t>Java</a:t>
            </a:r>
          </a:p>
          <a:p>
            <a:pPr lvl="1"/>
            <a:r>
              <a:rPr lang="en-US" dirty="0"/>
              <a:t>JD-GUI</a:t>
            </a:r>
          </a:p>
          <a:p>
            <a:pPr lvl="1"/>
            <a:r>
              <a:rPr lang="en-US" dirty="0"/>
              <a:t>CFR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en-US" dirty="0"/>
              <a:t>uncompyle6</a:t>
            </a:r>
          </a:p>
          <a:p>
            <a:r>
              <a:rPr lang="en-US" dirty="0"/>
              <a:t>WASM</a:t>
            </a:r>
          </a:p>
          <a:p>
            <a:pPr lvl="1"/>
            <a:r>
              <a:rPr lang="en-US" dirty="0" err="1"/>
              <a:t>wasmdec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8" name="Picture 4" descr="Download dnSpy 6.1.7">
            <a:extLst>
              <a:ext uri="{FF2B5EF4-FFF2-40B4-BE49-F238E27FC236}">
                <a16:creationId xmlns:a16="http://schemas.microsoft.com/office/drawing/2014/main" id="{3516C8AD-11C4-4D18-B4C2-F0BF77ED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486" y="2816289"/>
            <a:ext cx="4010554" cy="21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BF4336-9417-4691-8849-22D253F183CA}"/>
              </a:ext>
            </a:extLst>
          </p:cNvPr>
          <p:cNvSpPr txBox="1">
            <a:spLocks/>
          </p:cNvSpPr>
          <p:nvPr/>
        </p:nvSpPr>
        <p:spPr>
          <a:xfrm>
            <a:off x="4775853" y="5079421"/>
            <a:ext cx="3399182" cy="1658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594" indent="-22859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VMs</a:t>
            </a:r>
          </a:p>
          <a:p>
            <a:pPr lvl="1"/>
            <a:r>
              <a:rPr lang="en-US" dirty="0" err="1"/>
              <a:t>FlareVM</a:t>
            </a:r>
            <a:endParaRPr lang="en-US" dirty="0"/>
          </a:p>
          <a:p>
            <a:pPr lvl="1"/>
            <a:r>
              <a:rPr lang="en-US" dirty="0" err="1"/>
              <a:t>REMnux</a:t>
            </a:r>
            <a:endParaRPr lang="en-US" dirty="0"/>
          </a:p>
          <a:p>
            <a:r>
              <a:rPr lang="en-US" dirty="0"/>
              <a:t>… and the list goes on</a:t>
            </a:r>
          </a:p>
        </p:txBody>
      </p:sp>
    </p:spTree>
    <p:extLst>
      <p:ext uri="{BB962C8B-B14F-4D97-AF65-F5344CB8AC3E}">
        <p14:creationId xmlns:p14="http://schemas.microsoft.com/office/powerpoint/2010/main" val="24932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82D2-03E2-4649-A8F7-7468D079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Obstacles: Information Lost in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7335D-514F-4AEB-BC21-798C91612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 part of compilation and optimizations code is made more difficult to reverse</a:t>
            </a:r>
          </a:p>
          <a:p>
            <a:endParaRPr lang="en-US" dirty="0"/>
          </a:p>
          <a:p>
            <a:r>
              <a:rPr lang="en-US" dirty="0"/>
              <a:t>Lost:</a:t>
            </a:r>
          </a:p>
          <a:p>
            <a:pPr lvl="1"/>
            <a:r>
              <a:rPr lang="en-US" dirty="0"/>
              <a:t>Code comments</a:t>
            </a:r>
          </a:p>
          <a:p>
            <a:pPr lvl="1"/>
            <a:r>
              <a:rPr lang="en-US" dirty="0"/>
              <a:t>Meaningful names of functions and variables</a:t>
            </a:r>
          </a:p>
          <a:p>
            <a:pPr lvl="1"/>
            <a:r>
              <a:rPr lang="en-US" dirty="0"/>
              <a:t>Structure of data</a:t>
            </a:r>
          </a:p>
          <a:p>
            <a:pPr lvl="1"/>
            <a:r>
              <a:rPr lang="en-US" dirty="0"/>
              <a:t>Objects (e.g. C++)</a:t>
            </a:r>
          </a:p>
          <a:p>
            <a:r>
              <a:rPr lang="en-US" dirty="0"/>
              <a:t>Variables move between stack and registers</a:t>
            </a:r>
          </a:p>
          <a:p>
            <a:r>
              <a:rPr lang="en-US" dirty="0"/>
              <a:t>Execution flow constructs obscured (loops, conditional statements, exception handling, ...)</a:t>
            </a:r>
          </a:p>
          <a:p>
            <a:r>
              <a:rPr lang="en-US" dirty="0"/>
              <a:t>Function </a:t>
            </a:r>
            <a:r>
              <a:rPr lang="en-US" dirty="0" err="1"/>
              <a:t>inlining</a:t>
            </a:r>
            <a:r>
              <a:rPr lang="en-US" dirty="0"/>
              <a:t> and embedding of libraries explodes body of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0BF7-1450-4390-A87E-5CB0EE7A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Obstacles: Counter-reversing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E5CD0-7AF5-43CA-BE55-007D0DA8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Software publishers know about RE and are not happy about it</a:t>
            </a:r>
          </a:p>
          <a:p>
            <a:r>
              <a:rPr lang="en-US" dirty="0"/>
              <a:t>Many countermeasures are deployed to complicate analysis	</a:t>
            </a:r>
          </a:p>
          <a:p>
            <a:endParaRPr lang="en-US" dirty="0"/>
          </a:p>
          <a:p>
            <a:r>
              <a:rPr lang="en-US" dirty="0"/>
              <a:t>Obfuscation</a:t>
            </a:r>
          </a:p>
          <a:p>
            <a:pPr lvl="1"/>
            <a:r>
              <a:rPr lang="en-US" dirty="0"/>
              <a:t>Deliberate name obfuscation for scripting and p-code languages</a:t>
            </a:r>
          </a:p>
          <a:p>
            <a:pPr lvl="1"/>
            <a:r>
              <a:rPr lang="en-US" dirty="0"/>
              <a:t>Code minification</a:t>
            </a:r>
          </a:p>
          <a:p>
            <a:r>
              <a:rPr lang="en-US" dirty="0"/>
              <a:t>Compression</a:t>
            </a:r>
          </a:p>
          <a:p>
            <a:pPr lvl="1"/>
            <a:r>
              <a:rPr lang="en-US" dirty="0"/>
              <a:t>Code and data compressed with "packers" (e.g. UPX)</a:t>
            </a:r>
          </a:p>
          <a:p>
            <a:r>
              <a:rPr lang="en-US" dirty="0"/>
              <a:t>Encryption</a:t>
            </a:r>
          </a:p>
          <a:p>
            <a:pPr lvl="1"/>
            <a:r>
              <a:rPr lang="en-US" dirty="0"/>
              <a:t>Code and data decrypted at run time</a:t>
            </a:r>
          </a:p>
          <a:p>
            <a:pPr lvl="1"/>
            <a:r>
              <a:rPr lang="en-US" dirty="0"/>
              <a:t>Multiple nested levels and algorithms can be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21148-AE28-4FA0-8703-42EAB3CA8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16" y="3727511"/>
            <a:ext cx="3644786" cy="24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2F39-A40E-4816-8435-09842AAA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Obstacles: Counter-reversing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8CCC2-EFC6-42CC-B814-2E687293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Anti-disassembly</a:t>
            </a:r>
          </a:p>
          <a:p>
            <a:pPr lvl="1"/>
            <a:r>
              <a:rPr lang="en-US" dirty="0"/>
              <a:t>Jumps into the middle of instruction</a:t>
            </a:r>
          </a:p>
          <a:p>
            <a:pPr lvl="1"/>
            <a:r>
              <a:rPr lang="en-US" dirty="0"/>
              <a:t>False branches</a:t>
            </a:r>
          </a:p>
          <a:p>
            <a:pPr lvl="1"/>
            <a:r>
              <a:rPr lang="en-US" dirty="0"/>
              <a:t>Self-modifying code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Anti-</a:t>
            </a:r>
            <a:r>
              <a:rPr lang="en-US" dirty="0" err="1"/>
              <a:t>decompilation</a:t>
            </a:r>
            <a:endParaRPr lang="en-US" dirty="0"/>
          </a:p>
          <a:p>
            <a:pPr lvl="1"/>
            <a:r>
              <a:rPr lang="en-US" dirty="0"/>
              <a:t>Program flow intentionally obscured</a:t>
            </a:r>
          </a:p>
          <a:p>
            <a:pPr lvl="2"/>
            <a:r>
              <a:rPr lang="en-US" dirty="0"/>
              <a:t>Jump to register</a:t>
            </a:r>
          </a:p>
          <a:p>
            <a:pPr lvl="2"/>
            <a:r>
              <a:rPr lang="en-US" dirty="0"/>
              <a:t>Jumps through return</a:t>
            </a:r>
          </a:p>
          <a:p>
            <a:pPr lvl="2"/>
            <a:r>
              <a:rPr lang="en-US" dirty="0"/>
              <a:t>Call as a jump</a:t>
            </a:r>
          </a:p>
          <a:p>
            <a:pPr lvl="1"/>
            <a:r>
              <a:rPr lang="en-US" dirty="0"/>
              <a:t>Useless/dead code insertion</a:t>
            </a:r>
          </a:p>
          <a:p>
            <a:pPr lvl="1"/>
            <a:r>
              <a:rPr lang="en-US" dirty="0"/>
              <a:t>Extreme optimization</a:t>
            </a:r>
          </a:p>
          <a:p>
            <a:pPr lvl="1"/>
            <a:r>
              <a:rPr lang="en-US" dirty="0"/>
              <a:t>VM implementation (e.g. OISCs - </a:t>
            </a:r>
            <a:r>
              <a:rPr lang="en-US" dirty="0" err="1"/>
              <a:t>Subleq</a:t>
            </a:r>
            <a:r>
              <a:rPr lang="en-US" dirty="0"/>
              <a:t>, M/o/</a:t>
            </a:r>
            <a:r>
              <a:rPr lang="en-US" dirty="0" err="1"/>
              <a:t>Vfuscator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BAF3F-1104-4B98-82D3-9EA3ED08F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81" y="1911468"/>
            <a:ext cx="4847474" cy="323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4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26CB-CE21-418F-9666-DC1F5936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Obstacles: Counter-reversing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74FE-EB13-4301-A674-E38F678A1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Anti-debugging</a:t>
            </a:r>
          </a:p>
          <a:p>
            <a:pPr lvl="1"/>
            <a:r>
              <a:rPr lang="en-US" dirty="0"/>
              <a:t>Debugger detection</a:t>
            </a:r>
          </a:p>
          <a:p>
            <a:pPr lvl="1"/>
            <a:r>
              <a:rPr lang="en-US" dirty="0"/>
              <a:t>VM detection</a:t>
            </a:r>
          </a:p>
          <a:p>
            <a:pPr lvl="1"/>
            <a:r>
              <a:rPr lang="en-US" dirty="0"/>
              <a:t>Sporadic insertion of breakpoints</a:t>
            </a:r>
          </a:p>
          <a:p>
            <a:pPr lvl="1"/>
            <a:r>
              <a:rPr lang="en-US" dirty="0"/>
              <a:t>Use of debug handlers (e.g. PTRACE) for execution</a:t>
            </a:r>
          </a:p>
          <a:p>
            <a:pPr lvl="1"/>
            <a:r>
              <a:rPr lang="en-US" dirty="0"/>
              <a:t>Signal-based execution</a:t>
            </a:r>
          </a:p>
          <a:p>
            <a:pPr lvl="1"/>
            <a:r>
              <a:rPr lang="en-US" dirty="0"/>
              <a:t>SEH-based execution</a:t>
            </a:r>
          </a:p>
          <a:p>
            <a:pPr lvl="1"/>
            <a:r>
              <a:rPr lang="en-US" dirty="0"/>
              <a:t>Alarms and time-dependent code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...and this is by no means an exhaustive 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124AD8D-B238-41B3-9E9A-935C9B65D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659" y="1916119"/>
            <a:ext cx="4462088" cy="30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AD4D-FB9C-4989-98F2-336876C0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Obstacles: Counter-reversing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8E4D4-DDDD-4DE0-8C4C-B217910C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It's an arms race</a:t>
            </a:r>
          </a:p>
          <a:p>
            <a:pPr lvl="1"/>
            <a:r>
              <a:rPr lang="en-US" dirty="0"/>
              <a:t>Good debuggers and VMs can hide their presence to a degree	</a:t>
            </a:r>
          </a:p>
          <a:p>
            <a:pPr lvl="1"/>
            <a:r>
              <a:rPr lang="en-US" dirty="0"/>
              <a:t>Disassemblers/decompilers can overcome some counter-measures</a:t>
            </a:r>
          </a:p>
          <a:p>
            <a:pPr lvl="1"/>
            <a:r>
              <a:rPr lang="en-US" dirty="0" err="1"/>
              <a:t>Deobfuscation</a:t>
            </a:r>
            <a:r>
              <a:rPr lang="en-US" dirty="0"/>
              <a:t>/decompression tools are available</a:t>
            </a:r>
          </a:p>
          <a:p>
            <a:endParaRPr lang="en-US" dirty="0"/>
          </a:p>
          <a:p>
            <a:r>
              <a:rPr lang="en-US" dirty="0"/>
              <a:t>Expect these challenges in your RE work</a:t>
            </a:r>
          </a:p>
          <a:p>
            <a:r>
              <a:rPr lang="en-US" dirty="0"/>
              <a:t>They can all be overcome with adequate techniques and tools</a:t>
            </a:r>
          </a:p>
          <a:p>
            <a:r>
              <a:rPr lang="en-US" dirty="0"/>
              <a:t>There is nothing out there that can't be analyzed and reversed, it just a question of time and effort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6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754F-1930-4837-8DD6-9FBC5FC9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Practicing: L0 - Starting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BF1B-01D5-4772-A79A-6823EE371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only way to get good at RE is to study and practice</a:t>
            </a:r>
          </a:p>
          <a:p>
            <a:endParaRPr lang="en-US" dirty="0"/>
          </a:p>
          <a:p>
            <a:r>
              <a:rPr lang="en-US" dirty="0"/>
              <a:t>Required skills</a:t>
            </a:r>
          </a:p>
          <a:p>
            <a:pPr lvl="1"/>
            <a:r>
              <a:rPr lang="en-US" dirty="0"/>
              <a:t>Beginner ability to write in a programming language </a:t>
            </a:r>
          </a:p>
          <a:p>
            <a:pPr lvl="2"/>
            <a:r>
              <a:rPr lang="en-US" dirty="0"/>
              <a:t>Most languages are fine, but C/C++ is an asset</a:t>
            </a:r>
          </a:p>
          <a:p>
            <a:pPr lvl="1"/>
            <a:r>
              <a:rPr lang="en-US" dirty="0"/>
              <a:t>Basic knowledge of target computer architecture</a:t>
            </a:r>
          </a:p>
          <a:p>
            <a:pPr lvl="2"/>
            <a:r>
              <a:rPr lang="en-US" dirty="0"/>
              <a:t>Processor registers, machine language instructions, memory organization</a:t>
            </a:r>
          </a:p>
          <a:p>
            <a:pPr lvl="1"/>
            <a:r>
              <a:rPr lang="en-US" dirty="0"/>
              <a:t>General idea of compiler operation</a:t>
            </a:r>
          </a:p>
          <a:p>
            <a:pPr lvl="2"/>
            <a:r>
              <a:rPr lang="en-US" dirty="0"/>
              <a:t>It helps to understand how high-level language is translated into low-level (because you will be doing the reverse)</a:t>
            </a:r>
          </a:p>
          <a:p>
            <a:pPr lvl="1"/>
            <a:r>
              <a:rPr lang="en-US" dirty="0"/>
              <a:t>Attention to detail and patience</a:t>
            </a:r>
          </a:p>
          <a:p>
            <a:endParaRPr lang="en-US" dirty="0"/>
          </a:p>
          <a:p>
            <a:r>
              <a:rPr lang="en-US" dirty="0"/>
              <a:t>You can learn as you go, but need basics to enjoy it and to make good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5FF65-FDF8-4CD2-AFF0-0D2866FF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71" y="959746"/>
            <a:ext cx="3495496" cy="233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3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6E03-72C7-4C0B-AAC4-8A6A876A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Practicing: L1 - Do-it-yourself Code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E8203-B46A-455D-8AC4-DFDE585E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and compile a few primitive programs that use different aspects of the programming language</a:t>
            </a:r>
          </a:p>
          <a:p>
            <a:r>
              <a:rPr lang="en-US" dirty="0"/>
              <a:t>Open compiled programs in a few decompilers and disassemblers</a:t>
            </a:r>
          </a:p>
          <a:p>
            <a:pPr lvl="1"/>
            <a:r>
              <a:rPr lang="en-US" dirty="0"/>
              <a:t>Study different tool features</a:t>
            </a:r>
          </a:p>
          <a:p>
            <a:pPr lvl="1"/>
            <a:r>
              <a:rPr lang="en-US" dirty="0"/>
              <a:t>Look at how compiled representation maps to original code</a:t>
            </a:r>
          </a:p>
          <a:p>
            <a:pPr lvl="1"/>
            <a:r>
              <a:rPr lang="en-US" dirty="0"/>
              <a:t>What code compiler adds to the executable (setup/teardown, function prologue/epilogue, library code)? </a:t>
            </a:r>
          </a:p>
          <a:p>
            <a:pPr lvl="1"/>
            <a:r>
              <a:rPr lang="en-US" dirty="0"/>
              <a:t>Try debugging</a:t>
            </a:r>
          </a:p>
          <a:p>
            <a:r>
              <a:rPr lang="en-US" dirty="0"/>
              <a:t>This way you are taking one of the variables out of the equation, you know what the end result of your efforts should look like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6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E556-DEB9-4EDD-8337-43D1AEC8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PSA: </a:t>
            </a:r>
            <a:r>
              <a:rPr lang="en-US" b="0" dirty="0">
                <a:effectLst/>
              </a:rPr>
              <a:t>Canada’s </a:t>
            </a:r>
            <a:r>
              <a:rPr lang="en-US" dirty="0"/>
              <a:t>Cyber Security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38FEC-2B9C-4CD5-ADF3-5B22B9ED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295401"/>
            <a:ext cx="61722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/>
              <a:t>National cybersecurity competition for university students (running since 2010)</a:t>
            </a:r>
          </a:p>
          <a:p>
            <a:r>
              <a:rPr lang="en-US" sz="2600" dirty="0"/>
              <a:t>Regional and national events (40+ teams), winners represent Canada internationally</a:t>
            </a:r>
          </a:p>
          <a:p>
            <a:r>
              <a:rPr lang="en-US" sz="2600" dirty="0"/>
              <a:t>Team Canada competed in Prague, Athens, and Vienna</a:t>
            </a:r>
          </a:p>
          <a:p>
            <a:r>
              <a:rPr lang="en-US" sz="2600" dirty="0"/>
              <a:t>Join us! Become a:</a:t>
            </a:r>
          </a:p>
          <a:p>
            <a:pPr lvl="1"/>
            <a:r>
              <a:rPr lang="en-US" sz="2200" i="1" dirty="0">
                <a:solidFill>
                  <a:schemeClr val="accent2"/>
                </a:solidFill>
              </a:rPr>
              <a:t>Sponsor</a:t>
            </a:r>
            <a:r>
              <a:rPr lang="en-US" sz="2200" dirty="0"/>
              <a:t> - help us grow the next generation of cyber professionals</a:t>
            </a:r>
          </a:p>
          <a:p>
            <a:pPr lvl="1"/>
            <a:r>
              <a:rPr lang="en-US" sz="2200" i="1" dirty="0">
                <a:solidFill>
                  <a:schemeClr val="accent2"/>
                </a:solidFill>
              </a:rPr>
              <a:t>Employer</a:t>
            </a:r>
            <a:r>
              <a:rPr lang="en-US" sz="2200" dirty="0"/>
              <a:t> - interview and hire the brightest students in the field</a:t>
            </a:r>
          </a:p>
          <a:p>
            <a:pPr lvl="1"/>
            <a:r>
              <a:rPr lang="en-US" sz="2200" i="1" dirty="0">
                <a:solidFill>
                  <a:schemeClr val="accent2"/>
                </a:solidFill>
              </a:rPr>
              <a:t>Organizer</a:t>
            </a:r>
            <a:r>
              <a:rPr lang="en-US" sz="2200" dirty="0"/>
              <a:t> - join our team to organize events and build challenges</a:t>
            </a:r>
          </a:p>
          <a:p>
            <a:pPr lvl="1"/>
            <a:r>
              <a:rPr lang="en-US" sz="2200" i="1" dirty="0">
                <a:solidFill>
                  <a:schemeClr val="accent2"/>
                </a:solidFill>
              </a:rPr>
              <a:t>Player</a:t>
            </a:r>
            <a:r>
              <a:rPr lang="en-US" sz="2200" dirty="0"/>
              <a:t> - start or join your university team</a:t>
            </a:r>
          </a:p>
          <a:p>
            <a:pPr marL="0" indent="0">
              <a:buNone/>
            </a:pPr>
            <a:r>
              <a:rPr lang="en-US" sz="3000" dirty="0">
                <a:hlinkClick r:id="rId2"/>
              </a:rPr>
              <a:t>https://cybersecuritychallenge.ca/</a:t>
            </a:r>
            <a:endParaRPr lang="en-US" sz="3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93FB88-3922-4B37-A8EF-5C3F6EC35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247549"/>
            <a:ext cx="5030752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8DF240-52D4-4A8F-9AC6-A4F3CFD1E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50" y="257652"/>
            <a:ext cx="2542710" cy="80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AF98394-D419-4966-AB79-6C39BC4EF3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5334002"/>
            <a:ext cx="1371600" cy="1371600"/>
          </a:xfrm>
          <a:prstGeom prst="rect">
            <a:avLst/>
          </a:prstGeom>
        </p:spPr>
      </p:pic>
      <p:pic>
        <p:nvPicPr>
          <p:cNvPr id="7" name="Picture 6" descr="A picture containing person, indoor, ceiling, people&#10;&#10;Description automatically generated">
            <a:extLst>
              <a:ext uri="{FF2B5EF4-FFF2-40B4-BE49-F238E27FC236}">
                <a16:creationId xmlns:a16="http://schemas.microsoft.com/office/drawing/2014/main" id="{BFB38A82-8631-4B32-A5AC-CE8C45827B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3"/>
          <a:stretch/>
        </p:blipFill>
        <p:spPr>
          <a:xfrm>
            <a:off x="6944718" y="1264922"/>
            <a:ext cx="502023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9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7F49-43F7-4B8C-9CA7-0CD3A53A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Practicing: L2 - Crack-me's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42B66-AEFA-4DA0-8F53-D81A980BA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are challenges designed by someone else</a:t>
            </a:r>
          </a:p>
          <a:p>
            <a:r>
              <a:rPr lang="en-US" dirty="0"/>
              <a:t>Typically small applications that are hiding a secret ("flag")</a:t>
            </a:r>
          </a:p>
          <a:p>
            <a:r>
              <a:rPr lang="en-US" dirty="0"/>
              <a:t>Go at your own pace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Great resource - We </a:t>
            </a:r>
            <a:r>
              <a:rPr lang="en-US" dirty="0" err="1"/>
              <a:t>Chall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http://www.wechall.net/</a:t>
            </a:r>
            <a:r>
              <a:rPr lang="en-US" dirty="0"/>
              <a:t>)</a:t>
            </a:r>
          </a:p>
          <a:p>
            <a:r>
              <a:rPr lang="en-US" dirty="0"/>
              <a:t>Directory of challenge sites (50+)</a:t>
            </a:r>
          </a:p>
          <a:p>
            <a:r>
              <a:rPr lang="en-US" dirty="0"/>
              <a:t>Global scoreboard to gamify experience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588EB-5A70-409D-A1BF-7E75DE0B4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25" y="3429000"/>
            <a:ext cx="3055590" cy="1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E5BCE-3B80-4CD5-913E-2816A5F2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Practicing: L3 - CTFs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F8C78-DADA-4CE5-979C-1BDF37469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Online and in-person competitions</a:t>
            </a:r>
          </a:p>
          <a:p>
            <a:r>
              <a:rPr lang="en-US" dirty="0"/>
              <a:t>All levels (from beginner to pro)</a:t>
            </a:r>
          </a:p>
          <a:p>
            <a:r>
              <a:rPr lang="en-US" dirty="0"/>
              <a:t>Occur all over the world regularly</a:t>
            </a:r>
          </a:p>
          <a:p>
            <a:r>
              <a:rPr lang="en-US" dirty="0"/>
              <a:t>RE challenges are present in almost every CTF</a:t>
            </a:r>
          </a:p>
          <a:p>
            <a:r>
              <a:rPr lang="en-US" dirty="0"/>
              <a:t>Typically 48-hour events</a:t>
            </a:r>
          </a:p>
          <a:p>
            <a:r>
              <a:rPr lang="en-US" dirty="0"/>
              <a:t>Adds a time pressure to the experience (puts learning in over-drive! :) 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Recommended resource - CTF Time (</a:t>
            </a:r>
            <a:r>
              <a:rPr lang="en-US" dirty="0">
                <a:hlinkClick r:id="rId2"/>
              </a:rPr>
              <a:t>https://ctftime.org/</a:t>
            </a:r>
            <a:r>
              <a:rPr lang="en-US" dirty="0"/>
              <a:t>)</a:t>
            </a:r>
          </a:p>
          <a:p>
            <a:r>
              <a:rPr lang="en-US" dirty="0"/>
              <a:t>A directory of online (and sometimes offline) CTFs</a:t>
            </a:r>
          </a:p>
          <a:p>
            <a:r>
              <a:rPr lang="en-US" dirty="0"/>
              <a:t>Global scoreboard</a:t>
            </a:r>
          </a:p>
        </p:txBody>
      </p:sp>
      <p:pic>
        <p:nvPicPr>
          <p:cNvPr id="1026" name="Picture 2" descr="CTFtime.org / All about CTF (Capture The Flag)">
            <a:extLst>
              <a:ext uri="{FF2B5EF4-FFF2-40B4-BE49-F238E27FC236}">
                <a16:creationId xmlns:a16="http://schemas.microsoft.com/office/drawing/2014/main" id="{670D1DD5-34D8-4761-83D4-5BCAB72CC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513" y="5103400"/>
            <a:ext cx="404812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2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F7D3-8B76-4915-879A-F55031A6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Practicing: L4 - Flare-On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9E16-A3C9-4B89-8090-FD9AD5366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Annual competition created by FireEye (</a:t>
            </a:r>
            <a:r>
              <a:rPr lang="en-US" dirty="0">
                <a:hlinkClick r:id="rId2"/>
              </a:rPr>
              <a:t>http://flare-on.com/</a:t>
            </a:r>
            <a:r>
              <a:rPr lang="en-US" dirty="0"/>
              <a:t>)</a:t>
            </a:r>
          </a:p>
          <a:p>
            <a:r>
              <a:rPr lang="en-US" dirty="0"/>
              <a:t>The toughest RE competition in the world </a:t>
            </a:r>
            <a:r>
              <a:rPr lang="en-US" i="1" dirty="0"/>
              <a:t>(as far as I know - please let me know if you know of something better)</a:t>
            </a:r>
          </a:p>
          <a:p>
            <a:r>
              <a:rPr lang="en-US" dirty="0"/>
              <a:t>10-12 challenges of increasing difficulty </a:t>
            </a:r>
          </a:p>
          <a:p>
            <a:r>
              <a:rPr lang="en-US" dirty="0"/>
              <a:t>40 days to complete them</a:t>
            </a:r>
          </a:p>
          <a:p>
            <a:r>
              <a:rPr lang="en-US" dirty="0"/>
              <a:t>Windows, macOS, Linux, scripting, mobile, embedded, esoteric…</a:t>
            </a:r>
          </a:p>
          <a:p>
            <a:r>
              <a:rPr lang="en-US" dirty="0"/>
              <a:t>Many challenges are based on real malware samples or malware techniques</a:t>
            </a:r>
          </a:p>
          <a:p>
            <a:r>
              <a:rPr lang="en-US" dirty="0"/>
              <a:t>Finalists get a prize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F5C109-31F8-41C0-A492-D5C232293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860" y="2423160"/>
            <a:ext cx="2285555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4018-ADEF-4D30-BEDC-5101E3F3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40074-717C-4273-B765-31CBF7B92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it an enjoyable experience</a:t>
            </a:r>
          </a:p>
          <a:p>
            <a:pPr lvl="1"/>
            <a:r>
              <a:rPr lang="en-US" dirty="0"/>
              <a:t>Requires a lot of time, patience and attention to detail</a:t>
            </a:r>
          </a:p>
          <a:p>
            <a:pPr lvl="1"/>
            <a:r>
              <a:rPr lang="en-US" dirty="0"/>
              <a:t>Make sure it's something you are motivated to do and enjoy</a:t>
            </a:r>
          </a:p>
          <a:p>
            <a:pPr lvl="2"/>
            <a:r>
              <a:rPr lang="en-US" dirty="0"/>
              <a:t>Solving a puzzle, finding a secret, trying to discover a bug...</a:t>
            </a:r>
          </a:p>
          <a:p>
            <a:endParaRPr lang="en-US" dirty="0"/>
          </a:p>
          <a:p>
            <a:r>
              <a:rPr lang="en-US" dirty="0"/>
              <a:t>Keep your eyes on the prize</a:t>
            </a:r>
          </a:p>
          <a:p>
            <a:pPr lvl="1"/>
            <a:r>
              <a:rPr lang="en-US" dirty="0"/>
              <a:t>Fully understanding even an average application is unrealistic due to size</a:t>
            </a:r>
          </a:p>
          <a:p>
            <a:pPr lvl="2"/>
            <a:r>
              <a:rPr lang="en-US" dirty="0"/>
              <a:t>Simple application like Windows Notepad has ~13K machine instructions</a:t>
            </a:r>
          </a:p>
          <a:p>
            <a:pPr lvl="1"/>
            <a:r>
              <a:rPr lang="en-US" dirty="0"/>
              <a:t>Even if you had fully commented original source code it would take days and weeks</a:t>
            </a:r>
          </a:p>
          <a:p>
            <a:pPr lvl="1"/>
            <a:r>
              <a:rPr lang="en-US" dirty="0"/>
              <a:t>Focus on the information are looking for (algorithm, piece of data) and expand your understanding around that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18BA7-76D1-466F-905B-FE2CA188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745" y="962025"/>
            <a:ext cx="36861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4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6554-88AD-4D32-8C31-D36B9657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 Strategies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FAE7F-C07C-40F6-88AC-33A3AC5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Combine static and dynamic analysis</a:t>
            </a:r>
          </a:p>
          <a:p>
            <a:pPr lvl="1"/>
            <a:r>
              <a:rPr lang="en-US" dirty="0"/>
              <a:t>Actively use debugger for analysis - analyzing by hand is often too labor-intensive</a:t>
            </a:r>
          </a:p>
          <a:p>
            <a:pPr lvl="1"/>
            <a:r>
              <a:rPr lang="en-US" dirty="0"/>
              <a:t>Make the application do the heavy lifting (e.g. to bypass encryption and obfuscation algorithms)</a:t>
            </a:r>
          </a:p>
          <a:p>
            <a:pPr lvl="1"/>
            <a:r>
              <a:rPr lang="en-US" dirty="0"/>
              <a:t>Bypass problematic code, jump around</a:t>
            </a:r>
          </a:p>
          <a:p>
            <a:pPr lvl="1"/>
            <a:r>
              <a:rPr lang="en-US" dirty="0"/>
              <a:t>Make static analysis simpler by scripting some of the reversing work (e.g. decoding/decrypting data)</a:t>
            </a:r>
          </a:p>
          <a:p>
            <a:endParaRPr lang="en-US" dirty="0"/>
          </a:p>
          <a:p>
            <a:r>
              <a:rPr lang="en-US" dirty="0"/>
              <a:t>Scripting for the win</a:t>
            </a:r>
          </a:p>
          <a:p>
            <a:pPr lvl="1"/>
            <a:r>
              <a:rPr lang="en-US" dirty="0"/>
              <a:t>Reversing requires a lot of processing</a:t>
            </a:r>
          </a:p>
          <a:p>
            <a:pPr lvl="1"/>
            <a:r>
              <a:rPr lang="en-US" dirty="0"/>
              <a:t>Take advantage of scripting to automate tasks</a:t>
            </a:r>
          </a:p>
          <a:p>
            <a:pPr lvl="1"/>
            <a:r>
              <a:rPr lang="en-US" dirty="0"/>
              <a:t>Use scripting available within tools</a:t>
            </a:r>
          </a:p>
          <a:p>
            <a:endParaRPr lang="en-US" dirty="0"/>
          </a:p>
        </p:txBody>
      </p:sp>
      <p:pic>
        <p:nvPicPr>
          <p:cNvPr id="7" name="Picture 6" descr="A picture containing person, sky, outdoor&#10;&#10;Description automatically generated">
            <a:extLst>
              <a:ext uri="{FF2B5EF4-FFF2-40B4-BE49-F238E27FC236}">
                <a16:creationId xmlns:a16="http://schemas.microsoft.com/office/drawing/2014/main" id="{99BC6FC4-2554-4EE4-BFB8-CF3873B2A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26" y="3561427"/>
            <a:ext cx="2991643" cy="29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8DF9-0E42-4C72-B4C8-84632CA3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RE Strategies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D6571-D36C-499D-B8FF-F18A910E7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Look for the signs</a:t>
            </a:r>
          </a:p>
          <a:p>
            <a:pPr lvl="1"/>
            <a:r>
              <a:rPr lang="en-US" dirty="0"/>
              <a:t>Magic numbers</a:t>
            </a:r>
          </a:p>
          <a:p>
            <a:pPr lvl="1"/>
            <a:r>
              <a:rPr lang="en-US" dirty="0"/>
              <a:t>Common algorithms (hashing, encryption, ...)</a:t>
            </a:r>
          </a:p>
          <a:p>
            <a:pPr lvl="1"/>
            <a:r>
              <a:rPr lang="en-US" dirty="0"/>
              <a:t>Systems calls and library functions</a:t>
            </a:r>
          </a:p>
          <a:p>
            <a:pPr lvl="1"/>
            <a:r>
              <a:rPr lang="en-US" dirty="0"/>
              <a:t>There are tools and plugins to help</a:t>
            </a:r>
          </a:p>
          <a:p>
            <a:endParaRPr lang="en-US" dirty="0"/>
          </a:p>
          <a:p>
            <a:r>
              <a:rPr lang="en-US" dirty="0"/>
              <a:t>Document, document, document</a:t>
            </a:r>
          </a:p>
          <a:p>
            <a:pPr lvl="1"/>
            <a:r>
              <a:rPr lang="en-US" dirty="0"/>
              <a:t>A lot of info is lost in compilation</a:t>
            </a:r>
          </a:p>
          <a:p>
            <a:pPr lvl="1"/>
            <a:r>
              <a:rPr lang="en-US" dirty="0"/>
              <a:t>Body of code is usually very large, and details are easy to forget</a:t>
            </a:r>
          </a:p>
          <a:p>
            <a:pPr lvl="1"/>
            <a:r>
              <a:rPr lang="en-US" dirty="0"/>
              <a:t>As you analyze the code:</a:t>
            </a:r>
          </a:p>
          <a:p>
            <a:pPr lvl="2"/>
            <a:r>
              <a:rPr lang="en-US" dirty="0"/>
              <a:t>Add names to functions and variables</a:t>
            </a:r>
          </a:p>
          <a:p>
            <a:pPr lvl="2"/>
            <a:r>
              <a:rPr lang="en-US" dirty="0"/>
              <a:t>Restore data structures and objects</a:t>
            </a:r>
          </a:p>
          <a:p>
            <a:pPr lvl="2"/>
            <a:r>
              <a:rPr lang="en-US" dirty="0"/>
              <a:t>Comment important code blocks</a:t>
            </a:r>
          </a:p>
          <a:p>
            <a:pPr lvl="1"/>
            <a:r>
              <a:rPr lang="en-US" dirty="0"/>
              <a:t>Rinse and repeat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3FD1D-A209-42F6-8CE3-6FC0C880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19" y="2228639"/>
            <a:ext cx="3810972" cy="29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1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7326-0A3B-44A1-B2AB-4B67247E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D7A6-2864-4140-AC2F-EEC59FE6E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Lots of blogs, articles, writeups online</a:t>
            </a:r>
          </a:p>
          <a:p>
            <a:pPr lvl="1"/>
            <a:r>
              <a:rPr lang="en-US" dirty="0"/>
              <a:t>Google is your friend</a:t>
            </a:r>
          </a:p>
          <a:p>
            <a:pPr lvl="1"/>
            <a:endParaRPr lang="en-US" dirty="0"/>
          </a:p>
          <a:p>
            <a:r>
              <a:rPr lang="en-US" dirty="0"/>
              <a:t>Conferences</a:t>
            </a:r>
          </a:p>
          <a:p>
            <a:pPr lvl="1"/>
            <a:r>
              <a:rPr lang="en-US" dirty="0" err="1"/>
              <a:t>REcon</a:t>
            </a:r>
            <a:r>
              <a:rPr lang="en-US" dirty="0"/>
              <a:t> (held in Montreal and Brussels) </a:t>
            </a:r>
            <a:r>
              <a:rPr lang="en-US" dirty="0">
                <a:hlinkClick r:id="rId2"/>
              </a:rPr>
              <a:t>https://recon.cx/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Getting help online</a:t>
            </a:r>
          </a:p>
          <a:p>
            <a:pPr lvl="1"/>
            <a:r>
              <a:rPr lang="en-US" dirty="0"/>
              <a:t>Reverse Engineering Discord - </a:t>
            </a:r>
            <a:r>
              <a:rPr lang="en-US" dirty="0">
                <a:hlinkClick r:id="rId3"/>
              </a:rPr>
              <a:t>https://discord.com/invite/weKN5wb</a:t>
            </a:r>
            <a:r>
              <a:rPr lang="en-US" dirty="0"/>
              <a:t> </a:t>
            </a:r>
            <a:r>
              <a:rPr lang="en-US" i="1" dirty="0"/>
              <a:t>(invite may expire)</a:t>
            </a:r>
          </a:p>
          <a:p>
            <a:pPr lvl="1"/>
            <a:r>
              <a:rPr lang="en-US" dirty="0">
                <a:hlinkClick r:id="rId4"/>
              </a:rPr>
              <a:t>https://www.reddit.com/r/ReverseEngineering/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https://reverseengineering.stackexchange.com/</a:t>
            </a:r>
            <a:r>
              <a:rPr lang="en-US" dirty="0"/>
              <a:t>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65BEE19-00B8-42C7-BBE1-72C082693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459" y="2079415"/>
            <a:ext cx="19812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E4F7-CFC9-4E6F-A093-7BCCC90B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C57F-9DD6-47DA-8AC0-79C34AC99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Eilam</a:t>
            </a:r>
            <a:r>
              <a:rPr lang="en-US" dirty="0"/>
              <a:t>, E. "</a:t>
            </a:r>
            <a:r>
              <a:rPr lang="en-US" dirty="0">
                <a:hlinkClick r:id="rId2"/>
              </a:rPr>
              <a:t>Reversing: Secrets of Reverse Engineering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err="1"/>
              <a:t>Yurichev</a:t>
            </a:r>
            <a:r>
              <a:rPr lang="en-US" dirty="0"/>
              <a:t>, D. "</a:t>
            </a:r>
            <a:r>
              <a:rPr lang="en-US" dirty="0">
                <a:hlinkClick r:id="rId3"/>
              </a:rPr>
              <a:t>Reverse Engineering for Beginners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Sikorski, M. "</a:t>
            </a:r>
            <a:r>
              <a:rPr lang="en-US" dirty="0">
                <a:hlinkClick r:id="rId4"/>
              </a:rPr>
              <a:t>Practical Malware Analysis: The Hands-On Guide to Dissecting Malicious Software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Dang, B. "</a:t>
            </a:r>
            <a:r>
              <a:rPr lang="en-US" dirty="0">
                <a:hlinkClick r:id="rId5"/>
              </a:rPr>
              <a:t>Practical Reverse Engineering: x86, x64, ARM, Windows Kernel, Reversing Tools, and Obfuscation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Eagle, C. "</a:t>
            </a:r>
            <a:r>
              <a:rPr lang="en-US" dirty="0">
                <a:hlinkClick r:id="rId6"/>
              </a:rPr>
              <a:t>The IDA Pro Book, 2nd Edition: The Unofficial Guide to the World's Most Popular Disassembler</a:t>
            </a:r>
            <a:r>
              <a:rPr lang="en-US" dirty="0"/>
              <a:t>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379C-6817-4524-8139-8E76378D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E7A90-1960-43D8-AD15-67A794489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lot of software and hardware around us are "black boxes"</a:t>
            </a:r>
          </a:p>
          <a:p>
            <a:r>
              <a:rPr lang="en-US" dirty="0"/>
              <a:t>RE allows you to look inside and understand how they work</a:t>
            </a:r>
          </a:p>
          <a:p>
            <a:r>
              <a:rPr lang="en-US" dirty="0"/>
              <a:t>You can help make them more secure, build compatible solutions, and modify them in new ways based on RE knowledge</a:t>
            </a:r>
          </a:p>
          <a:p>
            <a:r>
              <a:rPr lang="en-US" dirty="0"/>
              <a:t>Plenty of tools are available to help reverse any product out there</a:t>
            </a:r>
          </a:p>
          <a:p>
            <a:r>
              <a:rPr lang="en-US" dirty="0"/>
              <a:t>As you learn more about it, I'm sure you will enjoy RE as a fun and intellectually-rewarding activity!</a:t>
            </a:r>
          </a:p>
        </p:txBody>
      </p:sp>
    </p:spTree>
    <p:extLst>
      <p:ext uri="{BB962C8B-B14F-4D97-AF65-F5344CB8AC3E}">
        <p14:creationId xmlns:p14="http://schemas.microsoft.com/office/powerpoint/2010/main" val="367206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C553B-5E46-428E-B4EA-E15D9F970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3458"/>
            <a:ext cx="10515600" cy="596022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US" sz="8000" dirty="0"/>
          </a:p>
          <a:p>
            <a:pPr marL="0" indent="0" algn="ctr">
              <a:buNone/>
            </a:pPr>
            <a:r>
              <a:rPr lang="en-US" sz="9400" dirty="0"/>
              <a:t>Q&amp;A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600" dirty="0">
                <a:solidFill>
                  <a:srgbClr val="00FFFF"/>
                </a:solidFill>
                <a:cs typeface="Arial" panose="020B0604020202020204" pitchFamily="34" charset="0"/>
              </a:rPr>
              <a:t>@0xd13a</a:t>
            </a:r>
            <a:r>
              <a:rPr lang="en-US" sz="2600" dirty="0">
                <a:cs typeface="Arial" panose="020B0604020202020204" pitchFamily="34" charset="0"/>
              </a:rPr>
              <a:t> on Discord/Twitter  	  </a:t>
            </a:r>
            <a:r>
              <a:rPr lang="en-US" sz="2600" dirty="0">
                <a:cs typeface="Arial" panose="020B0604020202020204" pitchFamily="34" charset="0"/>
                <a:hlinkClick r:id="rId2"/>
              </a:rPr>
              <a:t>https://www.linkedin.com/in/beryozad</a:t>
            </a:r>
            <a:endParaRPr lang="en-US" sz="26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600" dirty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600" dirty="0"/>
              <a:t>Slides can be found at </a:t>
            </a:r>
            <a:r>
              <a:rPr lang="en-US" sz="2600" dirty="0">
                <a:hlinkClick r:id="rId3"/>
              </a:rPr>
              <a:t>https://github.com/0xd13a/presentations</a:t>
            </a:r>
            <a:r>
              <a:rPr lang="en-US" sz="2600" dirty="0"/>
              <a:t>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5700" dirty="0"/>
              <a:t>Thank you!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B84D26-18DC-4CB9-91D2-25BA5A549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678" y="4288462"/>
            <a:ext cx="1713124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EA37-E669-4E2E-873D-C131EC03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924F-2E95-4244-8431-55D1A6D63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Reverse Engineering?</a:t>
            </a:r>
          </a:p>
          <a:p>
            <a:r>
              <a:rPr lang="en-US" dirty="0"/>
              <a:t>Applications of RE</a:t>
            </a:r>
          </a:p>
          <a:p>
            <a:r>
              <a:rPr lang="en-US" dirty="0"/>
              <a:t>What Can You Reverse and Why?</a:t>
            </a:r>
          </a:p>
          <a:p>
            <a:r>
              <a:rPr lang="en-US" dirty="0"/>
              <a:t>Legal Issues</a:t>
            </a:r>
          </a:p>
          <a:p>
            <a:r>
              <a:rPr lang="en-US" dirty="0"/>
              <a:t>Categories of RE</a:t>
            </a:r>
          </a:p>
          <a:p>
            <a:r>
              <a:rPr lang="en-US" dirty="0"/>
              <a:t>Code Examples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Common Obstacles</a:t>
            </a:r>
          </a:p>
          <a:p>
            <a:r>
              <a:rPr lang="en-US" dirty="0"/>
              <a:t>How to Practice</a:t>
            </a:r>
          </a:p>
          <a:p>
            <a:r>
              <a:rPr lang="en-US" dirty="0"/>
              <a:t>General Strategies</a:t>
            </a:r>
          </a:p>
          <a:p>
            <a:r>
              <a:rPr lang="en-US" dirty="0"/>
              <a:t>Resources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72577459-BB8B-45C3-A114-889947366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90" y="1827493"/>
            <a:ext cx="4410674" cy="29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0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998D-8B25-49A2-96C1-1E219E4A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Reverse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E7B4-1CE9-41E3-A0ED-5DA6A84B8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00FFFF"/>
                </a:solidFill>
              </a:rPr>
              <a:t>Reverse Engineering</a:t>
            </a:r>
            <a:r>
              <a:rPr lang="en-US" dirty="0">
                <a:solidFill>
                  <a:srgbClr val="00FFFF"/>
                </a:solidFill>
              </a:rPr>
              <a:t> (or </a:t>
            </a:r>
            <a:r>
              <a:rPr lang="en-US" i="1" dirty="0">
                <a:solidFill>
                  <a:srgbClr val="00FFFF"/>
                </a:solidFill>
              </a:rPr>
              <a:t>reversing</a:t>
            </a:r>
            <a:r>
              <a:rPr lang="en-US" dirty="0">
                <a:solidFill>
                  <a:srgbClr val="00FFFF"/>
                </a:solidFill>
              </a:rPr>
              <a:t>) </a:t>
            </a:r>
            <a:r>
              <a:rPr lang="en-US" dirty="0"/>
              <a:t>- process of understanding how a device, system, piece of software works by examining it (without having access to original design specs, source code, etc.)</a:t>
            </a:r>
          </a:p>
          <a:p>
            <a:endParaRPr lang="en-US" dirty="0"/>
          </a:p>
          <a:p>
            <a:r>
              <a:rPr lang="en-US" dirty="0"/>
              <a:t>Becomes necessary when the original design information is not available or intentionally withheld </a:t>
            </a:r>
          </a:p>
          <a:p>
            <a:endParaRPr lang="en-US" dirty="0"/>
          </a:p>
          <a:p>
            <a:r>
              <a:rPr lang="en-US" dirty="0"/>
              <a:t>Humans have been doing RE forever</a:t>
            </a:r>
          </a:p>
          <a:p>
            <a:pPr lvl="1"/>
            <a:r>
              <a:rPr lang="en-US" dirty="0"/>
              <a:t>Many inventions in human history have been analyzed and copied</a:t>
            </a:r>
          </a:p>
          <a:p>
            <a:endParaRPr lang="en-US" dirty="0"/>
          </a:p>
          <a:p>
            <a:r>
              <a:rPr lang="en-US" dirty="0"/>
              <a:t>All natural sciences are essentially RE</a:t>
            </a:r>
          </a:p>
          <a:p>
            <a:pPr lvl="1"/>
            <a:r>
              <a:rPr lang="en-US" dirty="0"/>
              <a:t>Nature doesn't come with a manual</a:t>
            </a:r>
          </a:p>
          <a:p>
            <a:endParaRPr lang="en-US" dirty="0"/>
          </a:p>
          <a:p>
            <a:r>
              <a:rPr lang="en-US" dirty="0"/>
              <a:t>You have probably done RE in your life more than once</a:t>
            </a:r>
          </a:p>
          <a:p>
            <a:pPr lvl="1"/>
            <a:r>
              <a:rPr lang="en-US" dirty="0"/>
              <a:t>The toy you pulled apart as a kid to see what's inside</a:t>
            </a:r>
          </a:p>
          <a:p>
            <a:pPr lvl="1"/>
            <a:r>
              <a:rPr lang="en-US" dirty="0"/>
              <a:t>The clock you tried to fix (unsuccessfully)</a:t>
            </a:r>
          </a:p>
        </p:txBody>
      </p:sp>
      <p:pic>
        <p:nvPicPr>
          <p:cNvPr id="5" name="Picture 4" descr="A picture containing text, different, items, various&#10;&#10;Description automatically generated">
            <a:extLst>
              <a:ext uri="{FF2B5EF4-FFF2-40B4-BE49-F238E27FC236}">
                <a16:creationId xmlns:a16="http://schemas.microsoft.com/office/drawing/2014/main" id="{C77C1ED2-3935-48C1-8E7D-FC0077F2A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74" y="2771192"/>
            <a:ext cx="3192624" cy="31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BC702-9D65-4499-AE22-9D4041B5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Uses for 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C5EF3-C89F-4117-A1FF-D396783D6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Security/vulnerability research</a:t>
            </a:r>
          </a:p>
          <a:p>
            <a:r>
              <a:rPr lang="en-US" dirty="0" err="1"/>
              <a:t>Pentesting</a:t>
            </a:r>
            <a:endParaRPr lang="en-US" dirty="0"/>
          </a:p>
          <a:p>
            <a:r>
              <a:rPr lang="en-US" dirty="0"/>
              <a:t>Malware analysis</a:t>
            </a:r>
          </a:p>
          <a:p>
            <a:r>
              <a:rPr lang="en-US" dirty="0"/>
              <a:t>Military/intelligence work</a:t>
            </a:r>
          </a:p>
          <a:p>
            <a:r>
              <a:rPr lang="en-US" dirty="0"/>
              <a:t>Scientific research</a:t>
            </a:r>
          </a:p>
          <a:p>
            <a:r>
              <a:rPr lang="en-US" dirty="0"/>
              <a:t>Commercial research/product compatibility</a:t>
            </a:r>
          </a:p>
          <a:p>
            <a:r>
              <a:rPr lang="en-US" dirty="0"/>
              <a:t>Independent quality control</a:t>
            </a:r>
          </a:p>
          <a:p>
            <a:r>
              <a:rPr lang="en-US" dirty="0"/>
              <a:t>Patent infringement detection</a:t>
            </a:r>
          </a:p>
          <a:p>
            <a:r>
              <a:rPr lang="en-US" dirty="0"/>
              <a:t>...and more</a:t>
            </a:r>
          </a:p>
          <a:p>
            <a:endParaRPr lang="en-US" dirty="0"/>
          </a:p>
          <a:p>
            <a:r>
              <a:rPr lang="en-US" dirty="0"/>
              <a:t>We will talk about software RE</a:t>
            </a:r>
          </a:p>
          <a:p>
            <a:pPr lvl="1"/>
            <a:r>
              <a:rPr lang="en-US" dirty="0"/>
              <a:t>But that includes most hardware too - much of modern hardware is driven by software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53760BE-1597-4966-9DBD-DC83A1FE3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72" y="966091"/>
            <a:ext cx="2867359" cy="43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5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1D02E-E9DD-4C56-9E3A-529E422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Do 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5B2BA-840D-4A3E-A269-C2AC05CA8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lot of software and hardware around us are "black boxes"</a:t>
            </a:r>
          </a:p>
          <a:p>
            <a:pPr lvl="1"/>
            <a:r>
              <a:rPr lang="en-US" dirty="0"/>
              <a:t>Documentation and architecture blueprints are scarce or withheld</a:t>
            </a:r>
          </a:p>
          <a:p>
            <a:r>
              <a:rPr lang="en-US" dirty="0"/>
              <a:t>We want to be able to: </a:t>
            </a:r>
          </a:p>
          <a:p>
            <a:pPr lvl="1"/>
            <a:r>
              <a:rPr lang="en-US" dirty="0"/>
              <a:t>Analyze product for safety/quality</a:t>
            </a:r>
          </a:p>
          <a:p>
            <a:pPr lvl="1"/>
            <a:r>
              <a:rPr lang="en-US" dirty="0"/>
              <a:t>Analyze product for security/hidden backdoors</a:t>
            </a:r>
          </a:p>
          <a:p>
            <a:pPr lvl="1"/>
            <a:r>
              <a:rPr lang="en-US" dirty="0"/>
              <a:t>Recover legacy knowledge</a:t>
            </a:r>
          </a:p>
          <a:p>
            <a:pPr lvl="1"/>
            <a:r>
              <a:rPr lang="en-US" dirty="0"/>
              <a:t>Build compatible products</a:t>
            </a:r>
          </a:p>
          <a:p>
            <a:pPr lvl="1"/>
            <a:r>
              <a:rPr lang="en-US" dirty="0"/>
              <a:t>Patch in behavior changes or bug fixes	</a:t>
            </a:r>
          </a:p>
          <a:p>
            <a:r>
              <a:rPr lang="en-US" dirty="0"/>
              <a:t>RE gives you that power</a:t>
            </a:r>
          </a:p>
          <a:p>
            <a:pPr lvl="1"/>
            <a:r>
              <a:rPr lang="en-US" i="1" dirty="0"/>
              <a:t>"When you know assembly - all software is open source" -- Unknown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4A6C094B-2A12-4EBF-AD12-2DCF0FAD5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56" y="2213392"/>
            <a:ext cx="2172135" cy="28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BFF1-4F55-4B32-AB95-1A98ABD3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Do RE?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06FBB-1315-4F9E-ABA2-08ACFC142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Required skill if you are in Infosec</a:t>
            </a:r>
          </a:p>
          <a:p>
            <a:pPr lvl="1"/>
            <a:r>
              <a:rPr lang="en-US" dirty="0"/>
              <a:t>Vulnerability analysis (most CVEs require some RE)</a:t>
            </a:r>
          </a:p>
          <a:p>
            <a:pPr lvl="1"/>
            <a:r>
              <a:rPr lang="en-US" dirty="0" err="1"/>
              <a:t>Pentesting</a:t>
            </a:r>
            <a:r>
              <a:rPr lang="en-US" dirty="0"/>
              <a:t> (analyzing customer software for holes)</a:t>
            </a:r>
          </a:p>
          <a:p>
            <a:pPr lvl="1"/>
            <a:r>
              <a:rPr lang="en-US" dirty="0"/>
              <a:t>Incident response (samples of ransomware, malware, phishing, C2, remote shells)</a:t>
            </a:r>
          </a:p>
          <a:p>
            <a:endParaRPr lang="en-US" dirty="0"/>
          </a:p>
          <a:p>
            <a:r>
              <a:rPr lang="en-US" dirty="0"/>
              <a:t>RE can be lots of fun!</a:t>
            </a:r>
          </a:p>
          <a:p>
            <a:pPr lvl="1"/>
            <a:r>
              <a:rPr lang="en-US" dirty="0"/>
              <a:t>Gives you sense of discovery and accomplishment</a:t>
            </a:r>
          </a:p>
          <a:p>
            <a:pPr lvl="1"/>
            <a:r>
              <a:rPr lang="en-US" dirty="0"/>
              <a:t>You are overcoming challenges and discovering secrets</a:t>
            </a:r>
          </a:p>
          <a:p>
            <a:pPr lvl="1"/>
            <a:r>
              <a:rPr lang="en-US" dirty="0"/>
              <a:t>You will probably like it if you like: </a:t>
            </a:r>
          </a:p>
          <a:p>
            <a:pPr lvl="2"/>
            <a:r>
              <a:rPr lang="en-US" dirty="0"/>
              <a:t>Putting together puzzles</a:t>
            </a:r>
          </a:p>
          <a:p>
            <a:pPr lvl="2"/>
            <a:r>
              <a:rPr lang="en-US" dirty="0"/>
              <a:t>Solving crosswords</a:t>
            </a:r>
          </a:p>
          <a:p>
            <a:pPr lvl="2"/>
            <a:r>
              <a:rPr lang="en-US" dirty="0"/>
              <a:t>Geocaching</a:t>
            </a:r>
          </a:p>
          <a:p>
            <a:pPr lvl="2"/>
            <a:r>
              <a:rPr lang="en-US" dirty="0"/>
              <a:t>…</a:t>
            </a:r>
          </a:p>
        </p:txBody>
      </p:sp>
      <p:pic>
        <p:nvPicPr>
          <p:cNvPr id="5" name="Picture 4" descr="A picture containing person, indoor, jigsaw puzzle&#10;&#10;Description automatically generated">
            <a:extLst>
              <a:ext uri="{FF2B5EF4-FFF2-40B4-BE49-F238E27FC236}">
                <a16:creationId xmlns:a16="http://schemas.microsoft.com/office/drawing/2014/main" id="{FFD5616C-80AA-4F53-BACB-3624E232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396" y="3179642"/>
            <a:ext cx="3047999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94F5-7804-46BF-98F2-C110E2B7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Reverse?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E36B-61EC-4E76-8C63-A206E8368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58784"/>
            <a:ext cx="9905999" cy="50953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Pretty much anything!</a:t>
            </a:r>
          </a:p>
          <a:p>
            <a:endParaRPr lang="en-US" dirty="0"/>
          </a:p>
          <a:p>
            <a:r>
              <a:rPr lang="en-US" dirty="0"/>
              <a:t>Windows, macOS, Linux natively compiled executables</a:t>
            </a:r>
          </a:p>
          <a:p>
            <a:r>
              <a:rPr lang="en-US" dirty="0"/>
              <a:t>Compiled Java, </a:t>
            </a:r>
            <a:r>
              <a:rPr lang="en-US" dirty="0" err="1"/>
              <a:t>.Net</a:t>
            </a:r>
            <a:r>
              <a:rPr lang="en-US" dirty="0"/>
              <a:t>, Python portable code</a:t>
            </a:r>
          </a:p>
          <a:p>
            <a:r>
              <a:rPr lang="en-US" dirty="0"/>
              <a:t>iOS/Android apps</a:t>
            </a:r>
          </a:p>
          <a:p>
            <a:r>
              <a:rPr lang="en-US" dirty="0"/>
              <a:t>Minified/obfuscated JavaScript and WASM</a:t>
            </a:r>
          </a:p>
          <a:p>
            <a:r>
              <a:rPr lang="en-US" dirty="0"/>
              <a:t>Obfuscated PowerShell</a:t>
            </a:r>
          </a:p>
          <a:p>
            <a:r>
              <a:rPr lang="en-US" dirty="0"/>
              <a:t>Obfuscated Office VBA</a:t>
            </a:r>
          </a:p>
          <a:p>
            <a:r>
              <a:rPr lang="en-US" dirty="0"/>
              <a:t>Compiled automation scripts (</a:t>
            </a:r>
            <a:r>
              <a:rPr lang="en-US" dirty="0" err="1"/>
              <a:t>AutoIt</a:t>
            </a:r>
            <a:r>
              <a:rPr lang="en-US" dirty="0"/>
              <a:t>, </a:t>
            </a:r>
            <a:r>
              <a:rPr lang="en-US" dirty="0" err="1"/>
              <a:t>AutoHotKey</a:t>
            </a:r>
            <a:r>
              <a:rPr lang="en-US" dirty="0"/>
              <a:t>, etc...)</a:t>
            </a:r>
          </a:p>
          <a:p>
            <a:r>
              <a:rPr lang="en-US" dirty="0"/>
              <a:t>BIOS/bootloaders</a:t>
            </a:r>
          </a:p>
          <a:p>
            <a:r>
              <a:rPr lang="en-US" dirty="0"/>
              <a:t>Shellcode</a:t>
            </a:r>
          </a:p>
          <a:p>
            <a:r>
              <a:rPr lang="en-US" dirty="0"/>
              <a:t>Hardware firmware</a:t>
            </a:r>
          </a:p>
          <a:p>
            <a:r>
              <a:rPr lang="en-US" dirty="0"/>
              <a:t>…and the list goes on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42C0DF7-2202-4BA4-9804-D05434C1E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828" y="2074463"/>
            <a:ext cx="52719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28474</TotalTime>
  <Words>2608</Words>
  <Application>Microsoft Office PowerPoint</Application>
  <PresentationFormat>Widescreen</PresentationFormat>
  <Paragraphs>402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Circuit</vt:lpstr>
      <vt:lpstr>All Software is  Open Source </vt:lpstr>
      <vt:lpstr>About me</vt:lpstr>
      <vt:lpstr>PSA: Canada’s Cyber Security Challenge</vt:lpstr>
      <vt:lpstr>Agenda</vt:lpstr>
      <vt:lpstr>What is Reverse Engineering</vt:lpstr>
      <vt:lpstr>Modern Uses for RE</vt:lpstr>
      <vt:lpstr>Why Should You Do RE?</vt:lpstr>
      <vt:lpstr>Why Should You Do RE? (cont.)</vt:lpstr>
      <vt:lpstr>What Can You Reverse?</vt:lpstr>
      <vt:lpstr>Legality of RE</vt:lpstr>
      <vt:lpstr>Legality of RE (cont.)</vt:lpstr>
      <vt:lpstr>Legality of RE: 3 Categories</vt:lpstr>
      <vt:lpstr>Types of RE</vt:lpstr>
      <vt:lpstr>Static vs. Dynamic Analysis</vt:lpstr>
      <vt:lpstr>Disassembly Example: C</vt:lpstr>
      <vt:lpstr>Disassembly Example: C (cont.)</vt:lpstr>
      <vt:lpstr>Decompilation Example: C</vt:lpstr>
      <vt:lpstr>Decompilation Example: Java</vt:lpstr>
      <vt:lpstr>Decompilation Example: C#/.Net</vt:lpstr>
      <vt:lpstr>Tools: IDA Pro</vt:lpstr>
      <vt:lpstr>Tools: Ghidra</vt:lpstr>
      <vt:lpstr>More Tools</vt:lpstr>
      <vt:lpstr>Obstacles: Information Lost in Compilation</vt:lpstr>
      <vt:lpstr>Obstacles: Counter-reversing Measures</vt:lpstr>
      <vt:lpstr>Obstacles: Counter-reversing Measures (cont.)</vt:lpstr>
      <vt:lpstr>Obstacles: Counter-reversing Measures (cont.)</vt:lpstr>
      <vt:lpstr>Obstacles: Counter-reversing Measures (cont.)</vt:lpstr>
      <vt:lpstr>Practicing: L0 - Starting Out</vt:lpstr>
      <vt:lpstr>Practicing: L1 - Do-it-yourself Code Samples</vt:lpstr>
      <vt:lpstr>Practicing: L2 - Crack-me's</vt:lpstr>
      <vt:lpstr>Practicing: L3 - CTFs</vt:lpstr>
      <vt:lpstr>Practicing: L4 - Flare-On</vt:lpstr>
      <vt:lpstr>General RE Strategies</vt:lpstr>
      <vt:lpstr>General RE Strategies (cont.)</vt:lpstr>
      <vt:lpstr>General RE Strategies (cont.)</vt:lpstr>
      <vt:lpstr>Resources</vt:lpstr>
      <vt:lpstr>Books</vt:lpstr>
      <vt:lpstr>Wrap-up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Software is  Open Source</dc:title>
  <dc:creator>Dmitriy</dc:creator>
  <cp:lastModifiedBy>Dmitriy Beryoza</cp:lastModifiedBy>
  <cp:revision>163</cp:revision>
  <cp:lastPrinted>2020-11-21T18:23:58Z</cp:lastPrinted>
  <dcterms:created xsi:type="dcterms:W3CDTF">2020-07-12T05:32:52Z</dcterms:created>
  <dcterms:modified xsi:type="dcterms:W3CDTF">2022-11-22T05:36:19Z</dcterms:modified>
</cp:coreProperties>
</file>